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9"/>
  </p:notesMasterIdLst>
  <p:sldIdLst>
    <p:sldId id="256" r:id="rId2"/>
    <p:sldId id="354" r:id="rId3"/>
    <p:sldId id="266" r:id="rId4"/>
    <p:sldId id="376" r:id="rId5"/>
    <p:sldId id="260" r:id="rId6"/>
    <p:sldId id="264" r:id="rId7"/>
    <p:sldId id="262" r:id="rId8"/>
    <p:sldId id="359" r:id="rId9"/>
    <p:sldId id="302" r:id="rId10"/>
    <p:sldId id="377" r:id="rId11"/>
    <p:sldId id="360" r:id="rId12"/>
    <p:sldId id="375" r:id="rId13"/>
    <p:sldId id="263" r:id="rId14"/>
    <p:sldId id="275" r:id="rId15"/>
    <p:sldId id="345" r:id="rId16"/>
    <p:sldId id="346" r:id="rId17"/>
    <p:sldId id="348" r:id="rId18"/>
    <p:sldId id="372" r:id="rId19"/>
    <p:sldId id="349" r:id="rId20"/>
    <p:sldId id="351" r:id="rId21"/>
    <p:sldId id="373" r:id="rId22"/>
    <p:sldId id="276" r:id="rId23"/>
    <p:sldId id="337" r:id="rId24"/>
    <p:sldId id="347" r:id="rId25"/>
    <p:sldId id="350" r:id="rId26"/>
    <p:sldId id="277" r:id="rId27"/>
    <p:sldId id="343" r:id="rId28"/>
    <p:sldId id="269" r:id="rId29"/>
    <p:sldId id="268" r:id="rId30"/>
    <p:sldId id="316" r:id="rId31"/>
    <p:sldId id="353" r:id="rId32"/>
    <p:sldId id="378" r:id="rId33"/>
    <p:sldId id="267" r:id="rId34"/>
    <p:sldId id="367" r:id="rId35"/>
    <p:sldId id="369" r:id="rId36"/>
    <p:sldId id="368" r:id="rId37"/>
    <p:sldId id="272" r:id="rId38"/>
    <p:sldId id="379" r:id="rId39"/>
    <p:sldId id="301" r:id="rId40"/>
    <p:sldId id="309" r:id="rId41"/>
    <p:sldId id="271" r:id="rId42"/>
    <p:sldId id="334" r:id="rId43"/>
    <p:sldId id="270" r:id="rId44"/>
    <p:sldId id="304" r:id="rId45"/>
    <p:sldId id="328" r:id="rId46"/>
    <p:sldId id="322" r:id="rId47"/>
    <p:sldId id="311" r:id="rId48"/>
    <p:sldId id="305" r:id="rId49"/>
    <p:sldId id="306" r:id="rId50"/>
    <p:sldId id="307" r:id="rId51"/>
    <p:sldId id="315" r:id="rId52"/>
    <p:sldId id="317" r:id="rId53"/>
    <p:sldId id="370" r:id="rId54"/>
    <p:sldId id="293" r:id="rId55"/>
    <p:sldId id="294" r:id="rId56"/>
    <p:sldId id="371" r:id="rId57"/>
    <p:sldId id="295" r:id="rId58"/>
    <p:sldId id="339" r:id="rId59"/>
    <p:sldId id="297" r:id="rId60"/>
    <p:sldId id="332" r:id="rId61"/>
    <p:sldId id="296" r:id="rId62"/>
    <p:sldId id="331" r:id="rId63"/>
    <p:sldId id="298" r:id="rId64"/>
    <p:sldId id="308" r:id="rId65"/>
    <p:sldId id="280" r:id="rId66"/>
    <p:sldId id="282" r:id="rId67"/>
    <p:sldId id="314" r:id="rId68"/>
    <p:sldId id="374" r:id="rId69"/>
    <p:sldId id="352" r:id="rId70"/>
    <p:sldId id="344" r:id="rId71"/>
    <p:sldId id="281" r:id="rId72"/>
    <p:sldId id="329" r:id="rId73"/>
    <p:sldId id="279" r:id="rId74"/>
    <p:sldId id="365" r:id="rId75"/>
    <p:sldId id="284" r:id="rId76"/>
    <p:sldId id="283" r:id="rId77"/>
    <p:sldId id="273" r:id="rId78"/>
    <p:sldId id="364" r:id="rId79"/>
    <p:sldId id="333" r:id="rId80"/>
    <p:sldId id="358" r:id="rId81"/>
    <p:sldId id="274" r:id="rId82"/>
    <p:sldId id="312" r:id="rId83"/>
    <p:sldId id="330" r:id="rId84"/>
    <p:sldId id="292" r:id="rId85"/>
    <p:sldId id="313" r:id="rId86"/>
    <p:sldId id="289" r:id="rId87"/>
    <p:sldId id="340" r:id="rId88"/>
    <p:sldId id="366" r:id="rId89"/>
    <p:sldId id="338" r:id="rId90"/>
    <p:sldId id="362" r:id="rId91"/>
    <p:sldId id="361" r:id="rId92"/>
    <p:sldId id="288" r:id="rId93"/>
    <p:sldId id="303" r:id="rId94"/>
    <p:sldId id="310" r:id="rId95"/>
    <p:sldId id="341" r:id="rId96"/>
    <p:sldId id="318" r:id="rId97"/>
    <p:sldId id="319" r:id="rId98"/>
    <p:sldId id="320" r:id="rId99"/>
    <p:sldId id="355" r:id="rId100"/>
    <p:sldId id="363" r:id="rId101"/>
    <p:sldId id="335" r:id="rId102"/>
    <p:sldId id="336" r:id="rId103"/>
    <p:sldId id="300" r:id="rId104"/>
    <p:sldId id="356" r:id="rId105"/>
    <p:sldId id="325" r:id="rId106"/>
    <p:sldId id="326" r:id="rId107"/>
    <p:sldId id="327" r:id="rId108"/>
    <p:sldId id="287" r:id="rId109"/>
    <p:sldId id="291" r:id="rId110"/>
    <p:sldId id="299" r:id="rId111"/>
    <p:sldId id="290" r:id="rId112"/>
    <p:sldId id="321" r:id="rId113"/>
    <p:sldId id="342" r:id="rId114"/>
    <p:sldId id="285" r:id="rId115"/>
    <p:sldId id="324" r:id="rId116"/>
    <p:sldId id="323" r:id="rId117"/>
    <p:sldId id="259" r:id="rId11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CA7D1B-C8D8-46FB-B05E-048D3327E8B0}" v="35" dt="2025-02-19T10:53:48.7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73" autoAdjust="0"/>
    <p:restoredTop sz="79915" autoAdjust="0"/>
  </p:normalViewPr>
  <p:slideViewPr>
    <p:cSldViewPr>
      <p:cViewPr varScale="1">
        <p:scale>
          <a:sx n="48" d="100"/>
          <a:sy n="48" d="100"/>
        </p:scale>
        <p:origin x="752" y="26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microsoft.com/office/2016/11/relationships/changesInfo" Target="changesInfos/changesInfo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notesMaster" Target="notesMasters/notes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125"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frid BOURDIN" userId="01b6c8f39dcb4fd6" providerId="LiveId" clId="{D6B7C7A0-0873-4E26-9B43-766BF95168A8}"/>
    <pc:docChg chg="modSld">
      <pc:chgData name="Wilfrid BOURDIN" userId="01b6c8f39dcb4fd6" providerId="LiveId" clId="{D6B7C7A0-0873-4E26-9B43-766BF95168A8}" dt="2021-06-29T08:08:42.449" v="23" actId="20577"/>
      <pc:docMkLst>
        <pc:docMk/>
      </pc:docMkLst>
      <pc:sldChg chg="mod modShow">
        <pc:chgData name="Wilfrid BOURDIN" userId="01b6c8f39dcb4fd6" providerId="LiveId" clId="{D6B7C7A0-0873-4E26-9B43-766BF95168A8}" dt="2021-06-29T08:07:51.289" v="0" actId="729"/>
        <pc:sldMkLst>
          <pc:docMk/>
          <pc:sldMk cId="234199148" sldId="270"/>
        </pc:sldMkLst>
      </pc:sldChg>
      <pc:sldChg chg="modSp mod">
        <pc:chgData name="Wilfrid BOURDIN" userId="01b6c8f39dcb4fd6" providerId="LiveId" clId="{D6B7C7A0-0873-4E26-9B43-766BF95168A8}" dt="2021-06-29T08:08:42.449" v="23" actId="20577"/>
        <pc:sldMkLst>
          <pc:docMk/>
          <pc:sldMk cId="3944748880" sldId="275"/>
        </pc:sldMkLst>
      </pc:sldChg>
      <pc:sldChg chg="modSp mod">
        <pc:chgData name="Wilfrid BOURDIN" userId="01b6c8f39dcb4fd6" providerId="LiveId" clId="{D6B7C7A0-0873-4E26-9B43-766BF95168A8}" dt="2021-06-29T08:08:23.314" v="21" actId="20577"/>
        <pc:sldMkLst>
          <pc:docMk/>
          <pc:sldMk cId="2084642248" sldId="360"/>
        </pc:sldMkLst>
      </pc:sldChg>
    </pc:docChg>
  </pc:docChgLst>
  <pc:docChgLst>
    <pc:chgData name="Wilfrid BOURDIN" userId="01b6c8f39dcb4fd6" providerId="LiveId" clId="{60CA7D1B-C8D8-46FB-B05E-048D3327E8B0}"/>
    <pc:docChg chg="undo custSel addSld delSld modSld sldOrd">
      <pc:chgData name="Wilfrid BOURDIN" userId="01b6c8f39dcb4fd6" providerId="LiveId" clId="{60CA7D1B-C8D8-46FB-B05E-048D3327E8B0}" dt="2025-02-19T10:56:09.871" v="3492" actId="5793"/>
      <pc:docMkLst>
        <pc:docMk/>
      </pc:docMkLst>
      <pc:sldChg chg="modSp mod">
        <pc:chgData name="Wilfrid BOURDIN" userId="01b6c8f39dcb4fd6" providerId="LiveId" clId="{60CA7D1B-C8D8-46FB-B05E-048D3327E8B0}" dt="2021-12-29T09:29:24.621" v="138" actId="20577"/>
        <pc:sldMkLst>
          <pc:docMk/>
          <pc:sldMk cId="4225385276" sldId="256"/>
        </pc:sldMkLst>
      </pc:sldChg>
      <pc:sldChg chg="modSp mod">
        <pc:chgData name="Wilfrid BOURDIN" userId="01b6c8f39dcb4fd6" providerId="LiveId" clId="{60CA7D1B-C8D8-46FB-B05E-048D3327E8B0}" dt="2022-07-23T13:28:41.641" v="330" actId="20577"/>
        <pc:sldMkLst>
          <pc:docMk/>
          <pc:sldMk cId="2192669850" sldId="259"/>
        </pc:sldMkLst>
      </pc:sldChg>
      <pc:sldChg chg="modSp mod">
        <pc:chgData name="Wilfrid BOURDIN" userId="01b6c8f39dcb4fd6" providerId="LiveId" clId="{60CA7D1B-C8D8-46FB-B05E-048D3327E8B0}" dt="2024-10-31T09:29:59.610" v="1793" actId="20577"/>
        <pc:sldMkLst>
          <pc:docMk/>
          <pc:sldMk cId="1757100707" sldId="260"/>
        </pc:sldMkLst>
      </pc:sldChg>
      <pc:sldChg chg="modSp mod">
        <pc:chgData name="Wilfrid BOURDIN" userId="01b6c8f39dcb4fd6" providerId="LiveId" clId="{60CA7D1B-C8D8-46FB-B05E-048D3327E8B0}" dt="2024-10-31T09:23:48.886" v="1787" actId="20577"/>
        <pc:sldMkLst>
          <pc:docMk/>
          <pc:sldMk cId="2532970497" sldId="262"/>
        </pc:sldMkLst>
      </pc:sldChg>
      <pc:sldChg chg="modSp mod">
        <pc:chgData name="Wilfrid BOURDIN" userId="01b6c8f39dcb4fd6" providerId="LiveId" clId="{60CA7D1B-C8D8-46FB-B05E-048D3327E8B0}" dt="2024-10-31T09:23:02.251" v="1781" actId="20577"/>
        <pc:sldMkLst>
          <pc:docMk/>
          <pc:sldMk cId="2532970497" sldId="263"/>
        </pc:sldMkLst>
      </pc:sldChg>
      <pc:sldChg chg="modSp mod">
        <pc:chgData name="Wilfrid BOURDIN" userId="01b6c8f39dcb4fd6" providerId="LiveId" clId="{60CA7D1B-C8D8-46FB-B05E-048D3327E8B0}" dt="2024-10-31T09:31:37.581" v="1818" actId="20577"/>
        <pc:sldMkLst>
          <pc:docMk/>
          <pc:sldMk cId="2532970497" sldId="264"/>
        </pc:sldMkLst>
      </pc:sldChg>
      <pc:sldChg chg="addSp delSp modSp mod">
        <pc:chgData name="Wilfrid BOURDIN" userId="01b6c8f39dcb4fd6" providerId="LiveId" clId="{60CA7D1B-C8D8-46FB-B05E-048D3327E8B0}" dt="2025-02-18T17:07:01.526" v="3075" actId="1037"/>
        <pc:sldMkLst>
          <pc:docMk/>
          <pc:sldMk cId="234199148" sldId="266"/>
        </pc:sldMkLst>
        <pc:spChg chg="mod">
          <ac:chgData name="Wilfrid BOURDIN" userId="01b6c8f39dcb4fd6" providerId="LiveId" clId="{60CA7D1B-C8D8-46FB-B05E-048D3327E8B0}" dt="2025-02-18T17:07:01.526" v="3075" actId="1037"/>
          <ac:spMkLst>
            <pc:docMk/>
            <pc:sldMk cId="234199148" sldId="266"/>
            <ac:spMk id="8" creationId="{00000000-0000-0000-0000-000000000000}"/>
          </ac:spMkLst>
        </pc:spChg>
        <pc:spChg chg="mod">
          <ac:chgData name="Wilfrid BOURDIN" userId="01b6c8f39dcb4fd6" providerId="LiveId" clId="{60CA7D1B-C8D8-46FB-B05E-048D3327E8B0}" dt="2025-02-18T17:06:57.252" v="3063" actId="1036"/>
          <ac:spMkLst>
            <pc:docMk/>
            <pc:sldMk cId="234199148" sldId="266"/>
            <ac:spMk id="9" creationId="{00000000-0000-0000-0000-000000000000}"/>
          </ac:spMkLst>
        </pc:spChg>
        <pc:picChg chg="del">
          <ac:chgData name="Wilfrid BOURDIN" userId="01b6c8f39dcb4fd6" providerId="LiveId" clId="{60CA7D1B-C8D8-46FB-B05E-048D3327E8B0}" dt="2025-02-18T16:57:42.068" v="2731" actId="478"/>
          <ac:picMkLst>
            <pc:docMk/>
            <pc:sldMk cId="234199148" sldId="266"/>
            <ac:picMk id="3" creationId="{00000000-0000-0000-0000-000000000000}"/>
          </ac:picMkLst>
        </pc:picChg>
        <pc:picChg chg="add mod">
          <ac:chgData name="Wilfrid BOURDIN" userId="01b6c8f39dcb4fd6" providerId="LiveId" clId="{60CA7D1B-C8D8-46FB-B05E-048D3327E8B0}" dt="2025-02-18T17:04:55.374" v="3001" actId="1035"/>
          <ac:picMkLst>
            <pc:docMk/>
            <pc:sldMk cId="234199148" sldId="266"/>
            <ac:picMk id="5" creationId="{6C430B38-F86B-64CE-687C-7AF4FD786946}"/>
          </ac:picMkLst>
        </pc:picChg>
        <pc:picChg chg="add mod">
          <ac:chgData name="Wilfrid BOURDIN" userId="01b6c8f39dcb4fd6" providerId="LiveId" clId="{60CA7D1B-C8D8-46FB-B05E-048D3327E8B0}" dt="2025-02-18T17:04:44.957" v="2988" actId="1036"/>
          <ac:picMkLst>
            <pc:docMk/>
            <pc:sldMk cId="234199148" sldId="266"/>
            <ac:picMk id="7" creationId="{7A37A77D-AB3D-E891-A5C1-2BA9ECD24A27}"/>
          </ac:picMkLst>
        </pc:picChg>
      </pc:sldChg>
      <pc:sldChg chg="modSp mod">
        <pc:chgData name="Wilfrid BOURDIN" userId="01b6c8f39dcb4fd6" providerId="LiveId" clId="{60CA7D1B-C8D8-46FB-B05E-048D3327E8B0}" dt="2024-11-12T11:53:09.004" v="2106" actId="1035"/>
        <pc:sldMkLst>
          <pc:docMk/>
          <pc:sldMk cId="234199148" sldId="267"/>
        </pc:sldMkLst>
      </pc:sldChg>
      <pc:sldChg chg="modSp mod">
        <pc:chgData name="Wilfrid BOURDIN" userId="01b6c8f39dcb4fd6" providerId="LiveId" clId="{60CA7D1B-C8D8-46FB-B05E-048D3327E8B0}" dt="2023-05-16T08:52:35.935" v="1276" actId="20577"/>
        <pc:sldMkLst>
          <pc:docMk/>
          <pc:sldMk cId="234199148" sldId="268"/>
        </pc:sldMkLst>
      </pc:sldChg>
      <pc:sldChg chg="modSp mod">
        <pc:chgData name="Wilfrid BOURDIN" userId="01b6c8f39dcb4fd6" providerId="LiveId" clId="{60CA7D1B-C8D8-46FB-B05E-048D3327E8B0}" dt="2024-11-12T11:57:14.314" v="2251" actId="1036"/>
        <pc:sldMkLst>
          <pc:docMk/>
          <pc:sldMk cId="234199148" sldId="270"/>
        </pc:sldMkLst>
      </pc:sldChg>
      <pc:sldChg chg="modSp mod">
        <pc:chgData name="Wilfrid BOURDIN" userId="01b6c8f39dcb4fd6" providerId="LiveId" clId="{60CA7D1B-C8D8-46FB-B05E-048D3327E8B0}" dt="2024-11-12T11:54:40.919" v="2132" actId="20577"/>
        <pc:sldMkLst>
          <pc:docMk/>
          <pc:sldMk cId="234199148" sldId="271"/>
        </pc:sldMkLst>
      </pc:sldChg>
      <pc:sldChg chg="addSp delSp modSp mod">
        <pc:chgData name="Wilfrid BOURDIN" userId="01b6c8f39dcb4fd6" providerId="LiveId" clId="{60CA7D1B-C8D8-46FB-B05E-048D3327E8B0}" dt="2025-02-19T10:56:09.871" v="3492" actId="5793"/>
        <pc:sldMkLst>
          <pc:docMk/>
          <pc:sldMk cId="234199148" sldId="272"/>
        </pc:sldMkLst>
        <pc:spChg chg="mod">
          <ac:chgData name="Wilfrid BOURDIN" userId="01b6c8f39dcb4fd6" providerId="LiveId" clId="{60CA7D1B-C8D8-46FB-B05E-048D3327E8B0}" dt="2025-02-19T10:56:09.871" v="3492" actId="5793"/>
          <ac:spMkLst>
            <pc:docMk/>
            <pc:sldMk cId="234199148" sldId="272"/>
            <ac:spMk id="9" creationId="{00000000-0000-0000-0000-000000000000}"/>
          </ac:spMkLst>
        </pc:spChg>
        <pc:picChg chg="del">
          <ac:chgData name="Wilfrid BOURDIN" userId="01b6c8f39dcb4fd6" providerId="LiveId" clId="{60CA7D1B-C8D8-46FB-B05E-048D3327E8B0}" dt="2025-02-19T10:53:50.300" v="3400" actId="478"/>
          <ac:picMkLst>
            <pc:docMk/>
            <pc:sldMk cId="234199148" sldId="272"/>
            <ac:picMk id="3" creationId="{00000000-0000-0000-0000-000000000000}"/>
          </ac:picMkLst>
        </pc:picChg>
        <pc:picChg chg="add mod">
          <ac:chgData name="Wilfrid BOURDIN" userId="01b6c8f39dcb4fd6" providerId="LiveId" clId="{60CA7D1B-C8D8-46FB-B05E-048D3327E8B0}" dt="2025-02-19T10:54:01.564" v="3459" actId="1038"/>
          <ac:picMkLst>
            <pc:docMk/>
            <pc:sldMk cId="234199148" sldId="272"/>
            <ac:picMk id="5" creationId="{FA31A1C9-1077-73ED-25D6-51F5479ACCA4}"/>
          </ac:picMkLst>
        </pc:picChg>
      </pc:sldChg>
      <pc:sldChg chg="modSp mod">
        <pc:chgData name="Wilfrid BOURDIN" userId="01b6c8f39dcb4fd6" providerId="LiveId" clId="{60CA7D1B-C8D8-46FB-B05E-048D3327E8B0}" dt="2024-11-12T12:00:52.312" v="2319" actId="5793"/>
        <pc:sldMkLst>
          <pc:docMk/>
          <pc:sldMk cId="234199148" sldId="273"/>
        </pc:sldMkLst>
      </pc:sldChg>
      <pc:sldChg chg="addSp delSp modSp mod">
        <pc:chgData name="Wilfrid BOURDIN" userId="01b6c8f39dcb4fd6" providerId="LiveId" clId="{60CA7D1B-C8D8-46FB-B05E-048D3327E8B0}" dt="2024-11-12T11:50:32.951" v="2056" actId="1035"/>
        <pc:sldMkLst>
          <pc:docMk/>
          <pc:sldMk cId="3944748880" sldId="275"/>
        </pc:sldMkLst>
      </pc:sldChg>
      <pc:sldChg chg="modSp mod">
        <pc:chgData name="Wilfrid BOURDIN" userId="01b6c8f39dcb4fd6" providerId="LiveId" clId="{60CA7D1B-C8D8-46FB-B05E-048D3327E8B0}" dt="2024-11-12T11:51:42.106" v="2080" actId="20577"/>
        <pc:sldMkLst>
          <pc:docMk/>
          <pc:sldMk cId="2227632132" sldId="276"/>
        </pc:sldMkLst>
      </pc:sldChg>
      <pc:sldChg chg="modSp mod">
        <pc:chgData name="Wilfrid BOURDIN" userId="01b6c8f39dcb4fd6" providerId="LiveId" clId="{60CA7D1B-C8D8-46FB-B05E-048D3327E8B0}" dt="2024-11-12T12:00:20.303" v="2310" actId="5793"/>
        <pc:sldMkLst>
          <pc:docMk/>
          <pc:sldMk cId="80992425" sldId="282"/>
        </pc:sldMkLst>
      </pc:sldChg>
      <pc:sldChg chg="modSp mod">
        <pc:chgData name="Wilfrid BOURDIN" userId="01b6c8f39dcb4fd6" providerId="LiveId" clId="{60CA7D1B-C8D8-46FB-B05E-048D3327E8B0}" dt="2024-11-12T12:00:45.468" v="2317" actId="5793"/>
        <pc:sldMkLst>
          <pc:docMk/>
          <pc:sldMk cId="2747856053" sldId="283"/>
        </pc:sldMkLst>
      </pc:sldChg>
      <pc:sldChg chg="modSp mod">
        <pc:chgData name="Wilfrid BOURDIN" userId="01b6c8f39dcb4fd6" providerId="LiveId" clId="{60CA7D1B-C8D8-46FB-B05E-048D3327E8B0}" dt="2024-11-12T12:05:27.435" v="2420" actId="20577"/>
        <pc:sldMkLst>
          <pc:docMk/>
          <pc:sldMk cId="4268389871" sldId="285"/>
        </pc:sldMkLst>
      </pc:sldChg>
      <pc:sldChg chg="modSp mod">
        <pc:chgData name="Wilfrid BOURDIN" userId="01b6c8f39dcb4fd6" providerId="LiveId" clId="{60CA7D1B-C8D8-46FB-B05E-048D3327E8B0}" dt="2024-11-12T12:01:24.896" v="2322" actId="20577"/>
        <pc:sldMkLst>
          <pc:docMk/>
          <pc:sldMk cId="4268389871" sldId="288"/>
        </pc:sldMkLst>
      </pc:sldChg>
      <pc:sldChg chg="modSp mod">
        <pc:chgData name="Wilfrid BOURDIN" userId="01b6c8f39dcb4fd6" providerId="LiveId" clId="{60CA7D1B-C8D8-46FB-B05E-048D3327E8B0}" dt="2024-11-12T11:58:47.590" v="2308" actId="5793"/>
        <pc:sldMkLst>
          <pc:docMk/>
          <pc:sldMk cId="1943982686" sldId="293"/>
        </pc:sldMkLst>
      </pc:sldChg>
      <pc:sldChg chg="modSp mod">
        <pc:chgData name="Wilfrid BOURDIN" userId="01b6c8f39dcb4fd6" providerId="LiveId" clId="{60CA7D1B-C8D8-46FB-B05E-048D3327E8B0}" dt="2024-11-12T11:46:31.568" v="2029" actId="5793"/>
        <pc:sldMkLst>
          <pc:docMk/>
          <pc:sldMk cId="2213324619" sldId="294"/>
        </pc:sldMkLst>
      </pc:sldChg>
      <pc:sldChg chg="modSp mod">
        <pc:chgData name="Wilfrid BOURDIN" userId="01b6c8f39dcb4fd6" providerId="LiveId" clId="{60CA7D1B-C8D8-46FB-B05E-048D3327E8B0}" dt="2024-11-12T11:48:53.495" v="2041" actId="5793"/>
        <pc:sldMkLst>
          <pc:docMk/>
          <pc:sldMk cId="1217394709" sldId="296"/>
        </pc:sldMkLst>
      </pc:sldChg>
      <pc:sldChg chg="modSp mod">
        <pc:chgData name="Wilfrid BOURDIN" userId="01b6c8f39dcb4fd6" providerId="LiveId" clId="{60CA7D1B-C8D8-46FB-B05E-048D3327E8B0}" dt="2024-11-12T11:49:06.022" v="2042" actId="20577"/>
        <pc:sldMkLst>
          <pc:docMk/>
          <pc:sldMk cId="3906837576" sldId="298"/>
        </pc:sldMkLst>
      </pc:sldChg>
      <pc:sldChg chg="modSp mod">
        <pc:chgData name="Wilfrid BOURDIN" userId="01b6c8f39dcb4fd6" providerId="LiveId" clId="{60CA7D1B-C8D8-46FB-B05E-048D3327E8B0}" dt="2024-11-12T12:04:54.720" v="2402" actId="5793"/>
        <pc:sldMkLst>
          <pc:docMk/>
          <pc:sldMk cId="3762512268" sldId="299"/>
        </pc:sldMkLst>
      </pc:sldChg>
      <pc:sldChg chg="modSp mod">
        <pc:chgData name="Wilfrid BOURDIN" userId="01b6c8f39dcb4fd6" providerId="LiveId" clId="{60CA7D1B-C8D8-46FB-B05E-048D3327E8B0}" dt="2024-11-12T12:03:50.698" v="2345" actId="20577"/>
        <pc:sldMkLst>
          <pc:docMk/>
          <pc:sldMk cId="3584398906" sldId="300"/>
        </pc:sldMkLst>
      </pc:sldChg>
      <pc:sldChg chg="modSp mod">
        <pc:chgData name="Wilfrid BOURDIN" userId="01b6c8f39dcb4fd6" providerId="LiveId" clId="{60CA7D1B-C8D8-46FB-B05E-048D3327E8B0}" dt="2024-11-12T11:53:27.296" v="2121" actId="5793"/>
        <pc:sldMkLst>
          <pc:docMk/>
          <pc:sldMk cId="2639561233" sldId="301"/>
        </pc:sldMkLst>
      </pc:sldChg>
      <pc:sldChg chg="modSp mod">
        <pc:chgData name="Wilfrid BOURDIN" userId="01b6c8f39dcb4fd6" providerId="LiveId" clId="{60CA7D1B-C8D8-46FB-B05E-048D3327E8B0}" dt="2024-11-12T11:49:38.570" v="2044" actId="5793"/>
        <pc:sldMkLst>
          <pc:docMk/>
          <pc:sldMk cId="3866390118" sldId="302"/>
        </pc:sldMkLst>
      </pc:sldChg>
      <pc:sldChg chg="modSp mod">
        <pc:chgData name="Wilfrid BOURDIN" userId="01b6c8f39dcb4fd6" providerId="LiveId" clId="{60CA7D1B-C8D8-46FB-B05E-048D3327E8B0}" dt="2024-11-12T11:58:09.564" v="2289" actId="20577"/>
        <pc:sldMkLst>
          <pc:docMk/>
          <pc:sldMk cId="1408472087" sldId="304"/>
        </pc:sldMkLst>
      </pc:sldChg>
      <pc:sldChg chg="modSp mod">
        <pc:chgData name="Wilfrid BOURDIN" userId="01b6c8f39dcb4fd6" providerId="LiveId" clId="{60CA7D1B-C8D8-46FB-B05E-048D3327E8B0}" dt="2024-11-12T11:54:27.512" v="2123" actId="5793"/>
        <pc:sldMkLst>
          <pc:docMk/>
          <pc:sldMk cId="2440450982" sldId="309"/>
        </pc:sldMkLst>
      </pc:sldChg>
      <pc:sldChg chg="modSp mod">
        <pc:chgData name="Wilfrid BOURDIN" userId="01b6c8f39dcb4fd6" providerId="LiveId" clId="{60CA7D1B-C8D8-46FB-B05E-048D3327E8B0}" dt="2024-11-12T12:01:31.797" v="2323" actId="20577"/>
        <pc:sldMkLst>
          <pc:docMk/>
          <pc:sldMk cId="3055120097" sldId="310"/>
        </pc:sldMkLst>
      </pc:sldChg>
      <pc:sldChg chg="addSp delSp modSp mod">
        <pc:chgData name="Wilfrid BOURDIN" userId="01b6c8f39dcb4fd6" providerId="LiveId" clId="{60CA7D1B-C8D8-46FB-B05E-048D3327E8B0}" dt="2025-02-12T16:27:20.173" v="2522" actId="20577"/>
        <pc:sldMkLst>
          <pc:docMk/>
          <pc:sldMk cId="485346080" sldId="314"/>
        </pc:sldMkLst>
        <pc:spChg chg="mod">
          <ac:chgData name="Wilfrid BOURDIN" userId="01b6c8f39dcb4fd6" providerId="LiveId" clId="{60CA7D1B-C8D8-46FB-B05E-048D3327E8B0}" dt="2025-02-12T16:20:48.932" v="2497" actId="14100"/>
          <ac:spMkLst>
            <pc:docMk/>
            <pc:sldMk cId="485346080" sldId="314"/>
            <ac:spMk id="8" creationId="{00000000-0000-0000-0000-000000000000}"/>
          </ac:spMkLst>
        </pc:spChg>
        <pc:spChg chg="mod">
          <ac:chgData name="Wilfrid BOURDIN" userId="01b6c8f39dcb4fd6" providerId="LiveId" clId="{60CA7D1B-C8D8-46FB-B05E-048D3327E8B0}" dt="2025-02-12T16:27:20.173" v="2522" actId="20577"/>
          <ac:spMkLst>
            <pc:docMk/>
            <pc:sldMk cId="485346080" sldId="314"/>
            <ac:spMk id="9" creationId="{00000000-0000-0000-0000-000000000000}"/>
          </ac:spMkLst>
        </pc:spChg>
        <pc:picChg chg="add mod">
          <ac:chgData name="Wilfrid BOURDIN" userId="01b6c8f39dcb4fd6" providerId="LiveId" clId="{60CA7D1B-C8D8-46FB-B05E-048D3327E8B0}" dt="2025-02-12T16:26:53.577" v="2513" actId="1037"/>
          <ac:picMkLst>
            <pc:docMk/>
            <pc:sldMk cId="485346080" sldId="314"/>
            <ac:picMk id="3" creationId="{626039FB-B810-047D-3145-3BD4BA2131B6}"/>
          </ac:picMkLst>
        </pc:picChg>
      </pc:sldChg>
      <pc:sldChg chg="modSp mod">
        <pc:chgData name="Wilfrid BOURDIN" userId="01b6c8f39dcb4fd6" providerId="LiveId" clId="{60CA7D1B-C8D8-46FB-B05E-048D3327E8B0}" dt="2024-11-12T12:01:57.754" v="2325" actId="1036"/>
        <pc:sldMkLst>
          <pc:docMk/>
          <pc:sldMk cId="2290171244" sldId="318"/>
        </pc:sldMkLst>
      </pc:sldChg>
      <pc:sldChg chg="modSp mod">
        <pc:chgData name="Wilfrid BOURDIN" userId="01b6c8f39dcb4fd6" providerId="LiveId" clId="{60CA7D1B-C8D8-46FB-B05E-048D3327E8B0}" dt="2024-11-12T12:02:04.965" v="2327" actId="5793"/>
        <pc:sldMkLst>
          <pc:docMk/>
          <pc:sldMk cId="3835712872" sldId="319"/>
        </pc:sldMkLst>
      </pc:sldChg>
      <pc:sldChg chg="modSp mod">
        <pc:chgData name="Wilfrid BOURDIN" userId="01b6c8f39dcb4fd6" providerId="LiveId" clId="{60CA7D1B-C8D8-46FB-B05E-048D3327E8B0}" dt="2024-11-12T12:02:15.012" v="2332" actId="20577"/>
        <pc:sldMkLst>
          <pc:docMk/>
          <pc:sldMk cId="1628501675" sldId="320"/>
        </pc:sldMkLst>
      </pc:sldChg>
      <pc:sldChg chg="modSp mod">
        <pc:chgData name="Wilfrid BOURDIN" userId="01b6c8f39dcb4fd6" providerId="LiveId" clId="{60CA7D1B-C8D8-46FB-B05E-048D3327E8B0}" dt="2024-11-12T12:05:12.728" v="2411" actId="20577"/>
        <pc:sldMkLst>
          <pc:docMk/>
          <pc:sldMk cId="847762129" sldId="321"/>
        </pc:sldMkLst>
      </pc:sldChg>
      <pc:sldChg chg="modSp mod">
        <pc:chgData name="Wilfrid BOURDIN" userId="01b6c8f39dcb4fd6" providerId="LiveId" clId="{60CA7D1B-C8D8-46FB-B05E-048D3327E8B0}" dt="2024-11-12T11:58:29.570" v="2306" actId="5793"/>
        <pc:sldMkLst>
          <pc:docMk/>
          <pc:sldMk cId="1084638669" sldId="322"/>
        </pc:sldMkLst>
      </pc:sldChg>
      <pc:sldChg chg="modSp mod">
        <pc:chgData name="Wilfrid BOURDIN" userId="01b6c8f39dcb4fd6" providerId="LiveId" clId="{60CA7D1B-C8D8-46FB-B05E-048D3327E8B0}" dt="2024-10-31T09:31:09.147" v="1811" actId="20577"/>
        <pc:sldMkLst>
          <pc:docMk/>
          <pc:sldMk cId="3005544174" sldId="323"/>
        </pc:sldMkLst>
      </pc:sldChg>
      <pc:sldChg chg="modSp mod">
        <pc:chgData name="Wilfrid BOURDIN" userId="01b6c8f39dcb4fd6" providerId="LiveId" clId="{60CA7D1B-C8D8-46FB-B05E-048D3327E8B0}" dt="2024-11-12T12:05:34.656" v="2422" actId="5793"/>
        <pc:sldMkLst>
          <pc:docMk/>
          <pc:sldMk cId="2220893384" sldId="324"/>
        </pc:sldMkLst>
      </pc:sldChg>
      <pc:sldChg chg="modSp mod">
        <pc:chgData name="Wilfrid BOURDIN" userId="01b6c8f39dcb4fd6" providerId="LiveId" clId="{60CA7D1B-C8D8-46FB-B05E-048D3327E8B0}" dt="2024-11-12T12:04:09.140" v="2366" actId="6549"/>
        <pc:sldMkLst>
          <pc:docMk/>
          <pc:sldMk cId="1156993727" sldId="326"/>
        </pc:sldMkLst>
      </pc:sldChg>
      <pc:sldChg chg="modSp mod">
        <pc:chgData name="Wilfrid BOURDIN" userId="01b6c8f39dcb4fd6" providerId="LiveId" clId="{60CA7D1B-C8D8-46FB-B05E-048D3327E8B0}" dt="2024-11-12T11:58:21.158" v="2304" actId="20577"/>
        <pc:sldMkLst>
          <pc:docMk/>
          <pc:sldMk cId="1198542951" sldId="328"/>
        </pc:sldMkLst>
      </pc:sldChg>
      <pc:sldChg chg="modSp mod">
        <pc:chgData name="Wilfrid BOURDIN" userId="01b6c8f39dcb4fd6" providerId="LiveId" clId="{60CA7D1B-C8D8-46FB-B05E-048D3327E8B0}" dt="2024-11-12T11:48:45.419" v="2039" actId="20577"/>
        <pc:sldMkLst>
          <pc:docMk/>
          <pc:sldMk cId="3212861368" sldId="332"/>
        </pc:sldMkLst>
      </pc:sldChg>
      <pc:sldChg chg="modSp mod">
        <pc:chgData name="Wilfrid BOURDIN" userId="01b6c8f39dcb4fd6" providerId="LiveId" clId="{60CA7D1B-C8D8-46FB-B05E-048D3327E8B0}" dt="2023-09-05T08:47:27.554" v="1301" actId="20577"/>
        <pc:sldMkLst>
          <pc:docMk/>
          <pc:sldMk cId="1397063208" sldId="333"/>
        </pc:sldMkLst>
      </pc:sldChg>
      <pc:sldChg chg="modSp mod">
        <pc:chgData name="Wilfrid BOURDIN" userId="01b6c8f39dcb4fd6" providerId="LiveId" clId="{60CA7D1B-C8D8-46FB-B05E-048D3327E8B0}" dt="2024-11-12T11:51:51.042" v="2089" actId="20577"/>
        <pc:sldMkLst>
          <pc:docMk/>
          <pc:sldMk cId="829752942" sldId="337"/>
        </pc:sldMkLst>
      </pc:sldChg>
      <pc:sldChg chg="modSp mod">
        <pc:chgData name="Wilfrid BOURDIN" userId="01b6c8f39dcb4fd6" providerId="LiveId" clId="{60CA7D1B-C8D8-46FB-B05E-048D3327E8B0}" dt="2024-11-12T11:48:33.335" v="2038" actId="5793"/>
        <pc:sldMkLst>
          <pc:docMk/>
          <pc:sldMk cId="302083622" sldId="339"/>
        </pc:sldMkLst>
      </pc:sldChg>
      <pc:sldChg chg="addSp delSp modSp mod">
        <pc:chgData name="Wilfrid BOURDIN" userId="01b6c8f39dcb4fd6" providerId="LiveId" clId="{60CA7D1B-C8D8-46FB-B05E-048D3327E8B0}" dt="2021-09-23T08:44:16.952" v="129" actId="20577"/>
        <pc:sldMkLst>
          <pc:docMk/>
          <pc:sldMk cId="4070173155" sldId="340"/>
        </pc:sldMkLst>
      </pc:sldChg>
      <pc:sldChg chg="modSp mod">
        <pc:chgData name="Wilfrid BOURDIN" userId="01b6c8f39dcb4fd6" providerId="LiveId" clId="{60CA7D1B-C8D8-46FB-B05E-048D3327E8B0}" dt="2022-06-17T08:38:06.562" v="254" actId="20577"/>
        <pc:sldMkLst>
          <pc:docMk/>
          <pc:sldMk cId="2630581298" sldId="341"/>
        </pc:sldMkLst>
      </pc:sldChg>
      <pc:sldChg chg="modSp mod">
        <pc:chgData name="Wilfrid BOURDIN" userId="01b6c8f39dcb4fd6" providerId="LiveId" clId="{60CA7D1B-C8D8-46FB-B05E-048D3327E8B0}" dt="2024-11-12T12:05:18.214" v="2412" actId="20577"/>
        <pc:sldMkLst>
          <pc:docMk/>
          <pc:sldMk cId="1076751968" sldId="342"/>
        </pc:sldMkLst>
      </pc:sldChg>
      <pc:sldChg chg="ord">
        <pc:chgData name="Wilfrid BOURDIN" userId="01b6c8f39dcb4fd6" providerId="LiveId" clId="{60CA7D1B-C8D8-46FB-B05E-048D3327E8B0}" dt="2023-09-04T13:21:23.311" v="1297"/>
        <pc:sldMkLst>
          <pc:docMk/>
          <pc:sldMk cId="3596329855" sldId="343"/>
        </pc:sldMkLst>
      </pc:sldChg>
      <pc:sldChg chg="modSp mod">
        <pc:chgData name="Wilfrid BOURDIN" userId="01b6c8f39dcb4fd6" providerId="LiveId" clId="{60CA7D1B-C8D8-46FB-B05E-048D3327E8B0}" dt="2024-11-12T11:50:44.702" v="2057" actId="6549"/>
        <pc:sldMkLst>
          <pc:docMk/>
          <pc:sldMk cId="2526777536" sldId="345"/>
        </pc:sldMkLst>
      </pc:sldChg>
      <pc:sldChg chg="modSp mod">
        <pc:chgData name="Wilfrid BOURDIN" userId="01b6c8f39dcb4fd6" providerId="LiveId" clId="{60CA7D1B-C8D8-46FB-B05E-048D3327E8B0}" dt="2024-11-12T11:50:53.818" v="2058" actId="20577"/>
        <pc:sldMkLst>
          <pc:docMk/>
          <pc:sldMk cId="374353251" sldId="346"/>
        </pc:sldMkLst>
      </pc:sldChg>
      <pc:sldChg chg="ord">
        <pc:chgData name="Wilfrid BOURDIN" userId="01b6c8f39dcb4fd6" providerId="LiveId" clId="{60CA7D1B-C8D8-46FB-B05E-048D3327E8B0}" dt="2023-09-08T08:48:49.611" v="1564"/>
        <pc:sldMkLst>
          <pc:docMk/>
          <pc:sldMk cId="638929692" sldId="348"/>
        </pc:sldMkLst>
      </pc:sldChg>
      <pc:sldChg chg="modSp mod">
        <pc:chgData name="Wilfrid BOURDIN" userId="01b6c8f39dcb4fd6" providerId="LiveId" clId="{60CA7D1B-C8D8-46FB-B05E-048D3327E8B0}" dt="2024-11-12T11:52:04.227" v="2093" actId="20577"/>
        <pc:sldMkLst>
          <pc:docMk/>
          <pc:sldMk cId="1247124707" sldId="351"/>
        </pc:sldMkLst>
      </pc:sldChg>
      <pc:sldChg chg="modSp mod">
        <pc:chgData name="Wilfrid BOURDIN" userId="01b6c8f39dcb4fd6" providerId="LiveId" clId="{60CA7D1B-C8D8-46FB-B05E-048D3327E8B0}" dt="2025-02-04T17:28:33.383" v="2446" actId="20577"/>
        <pc:sldMkLst>
          <pc:docMk/>
          <pc:sldMk cId="1920520981" sldId="354"/>
        </pc:sldMkLst>
        <pc:spChg chg="mod">
          <ac:chgData name="Wilfrid BOURDIN" userId="01b6c8f39dcb4fd6" providerId="LiveId" clId="{60CA7D1B-C8D8-46FB-B05E-048D3327E8B0}" dt="2025-02-04T17:28:33.383" v="2446" actId="20577"/>
          <ac:spMkLst>
            <pc:docMk/>
            <pc:sldMk cId="1920520981" sldId="354"/>
            <ac:spMk id="9" creationId="{00000000-0000-0000-0000-000000000000}"/>
          </ac:spMkLst>
        </pc:spChg>
      </pc:sldChg>
      <pc:sldChg chg="modSp mod">
        <pc:chgData name="Wilfrid BOURDIN" userId="01b6c8f39dcb4fd6" providerId="LiveId" clId="{60CA7D1B-C8D8-46FB-B05E-048D3327E8B0}" dt="2024-11-12T12:03:30.543" v="2334" actId="5793"/>
        <pc:sldMkLst>
          <pc:docMk/>
          <pc:sldMk cId="3541486298" sldId="355"/>
        </pc:sldMkLst>
      </pc:sldChg>
      <pc:sldChg chg="modSp mod">
        <pc:chgData name="Wilfrid BOURDIN" userId="01b6c8f39dcb4fd6" providerId="LiveId" clId="{60CA7D1B-C8D8-46FB-B05E-048D3327E8B0}" dt="2022-06-17T08:36:25.773" v="218" actId="20577"/>
        <pc:sldMkLst>
          <pc:docMk/>
          <pc:sldMk cId="601228613" sldId="358"/>
        </pc:sldMkLst>
      </pc:sldChg>
      <pc:sldChg chg="modSp mod">
        <pc:chgData name="Wilfrid BOURDIN" userId="01b6c8f39dcb4fd6" providerId="LiveId" clId="{60CA7D1B-C8D8-46FB-B05E-048D3327E8B0}" dt="2024-10-31T09:30:33.878" v="1805" actId="20577"/>
        <pc:sldMkLst>
          <pc:docMk/>
          <pc:sldMk cId="3273664138" sldId="359"/>
        </pc:sldMkLst>
      </pc:sldChg>
      <pc:sldChg chg="addSp delSp modSp mod">
        <pc:chgData name="Wilfrid BOURDIN" userId="01b6c8f39dcb4fd6" providerId="LiveId" clId="{60CA7D1B-C8D8-46FB-B05E-048D3327E8B0}" dt="2025-02-18T17:58:32.038" v="3235" actId="20577"/>
        <pc:sldMkLst>
          <pc:docMk/>
          <pc:sldMk cId="2084642248" sldId="360"/>
        </pc:sldMkLst>
        <pc:spChg chg="mod">
          <ac:chgData name="Wilfrid BOURDIN" userId="01b6c8f39dcb4fd6" providerId="LiveId" clId="{60CA7D1B-C8D8-46FB-B05E-048D3327E8B0}" dt="2025-02-18T17:56:07.757" v="3101" actId="20577"/>
          <ac:spMkLst>
            <pc:docMk/>
            <pc:sldMk cId="2084642248" sldId="360"/>
            <ac:spMk id="8" creationId="{00000000-0000-0000-0000-000000000000}"/>
          </ac:spMkLst>
        </pc:spChg>
        <pc:spChg chg="mod">
          <ac:chgData name="Wilfrid BOURDIN" userId="01b6c8f39dcb4fd6" providerId="LiveId" clId="{60CA7D1B-C8D8-46FB-B05E-048D3327E8B0}" dt="2025-02-18T17:58:32.038" v="3235" actId="20577"/>
          <ac:spMkLst>
            <pc:docMk/>
            <pc:sldMk cId="2084642248" sldId="360"/>
            <ac:spMk id="9" creationId="{00000000-0000-0000-0000-000000000000}"/>
          </ac:spMkLst>
        </pc:spChg>
        <pc:picChg chg="add del mod">
          <ac:chgData name="Wilfrid BOURDIN" userId="01b6c8f39dcb4fd6" providerId="LiveId" clId="{60CA7D1B-C8D8-46FB-B05E-048D3327E8B0}" dt="2025-02-18T17:56:45.460" v="3104" actId="478"/>
          <ac:picMkLst>
            <pc:docMk/>
            <pc:sldMk cId="2084642248" sldId="360"/>
            <ac:picMk id="3" creationId="{9384D959-E416-8C76-CAD3-0BA1329B85EB}"/>
          </ac:picMkLst>
        </pc:picChg>
        <pc:picChg chg="add mod">
          <ac:chgData name="Wilfrid BOURDIN" userId="01b6c8f39dcb4fd6" providerId="LiveId" clId="{60CA7D1B-C8D8-46FB-B05E-048D3327E8B0}" dt="2025-02-18T17:57:03.561" v="3137" actId="1036"/>
          <ac:picMkLst>
            <pc:docMk/>
            <pc:sldMk cId="2084642248" sldId="360"/>
            <ac:picMk id="6" creationId="{B2D5CC17-20C2-E412-7FED-64EF784D5D9A}"/>
          </ac:picMkLst>
        </pc:picChg>
        <pc:picChg chg="del">
          <ac:chgData name="Wilfrid BOURDIN" userId="01b6c8f39dcb4fd6" providerId="LiveId" clId="{60CA7D1B-C8D8-46FB-B05E-048D3327E8B0}" dt="2025-02-18T17:56:09.567" v="3102" actId="478"/>
          <ac:picMkLst>
            <pc:docMk/>
            <pc:sldMk cId="2084642248" sldId="360"/>
            <ac:picMk id="1026" creationId="{00000000-0000-0000-0000-000000000000}"/>
          </ac:picMkLst>
        </pc:picChg>
      </pc:sldChg>
      <pc:sldChg chg="modSp mod">
        <pc:chgData name="Wilfrid BOURDIN" userId="01b6c8f39dcb4fd6" providerId="LiveId" clId="{60CA7D1B-C8D8-46FB-B05E-048D3327E8B0}" dt="2024-11-12T12:01:19.147" v="2321" actId="5793"/>
        <pc:sldMkLst>
          <pc:docMk/>
          <pc:sldMk cId="1131962607" sldId="361"/>
        </pc:sldMkLst>
      </pc:sldChg>
      <pc:sldChg chg="modSp mod">
        <pc:chgData name="Wilfrid BOURDIN" userId="01b6c8f39dcb4fd6" providerId="LiveId" clId="{60CA7D1B-C8D8-46FB-B05E-048D3327E8B0}" dt="2024-11-12T12:03:38.159" v="2336" actId="5793"/>
        <pc:sldMkLst>
          <pc:docMk/>
          <pc:sldMk cId="1136565381" sldId="363"/>
        </pc:sldMkLst>
      </pc:sldChg>
      <pc:sldChg chg="add">
        <pc:chgData name="Wilfrid BOURDIN" userId="01b6c8f39dcb4fd6" providerId="LiveId" clId="{60CA7D1B-C8D8-46FB-B05E-048D3327E8B0}" dt="2021-09-23T08:36:18.897" v="0" actId="2890"/>
        <pc:sldMkLst>
          <pc:docMk/>
          <pc:sldMk cId="1583572340" sldId="366"/>
        </pc:sldMkLst>
      </pc:sldChg>
      <pc:sldChg chg="addSp delSp modSp add mod">
        <pc:chgData name="Wilfrid BOURDIN" userId="01b6c8f39dcb4fd6" providerId="LiveId" clId="{60CA7D1B-C8D8-46FB-B05E-048D3327E8B0}" dt="2022-09-14T14:56:20.193" v="682" actId="20577"/>
        <pc:sldMkLst>
          <pc:docMk/>
          <pc:sldMk cId="2453984737" sldId="367"/>
        </pc:sldMkLst>
      </pc:sldChg>
      <pc:sldChg chg="addSp delSp modSp add mod">
        <pc:chgData name="Wilfrid BOURDIN" userId="01b6c8f39dcb4fd6" providerId="LiveId" clId="{60CA7D1B-C8D8-46FB-B05E-048D3327E8B0}" dt="2023-05-17T08:43:29.137" v="1295" actId="20577"/>
        <pc:sldMkLst>
          <pc:docMk/>
          <pc:sldMk cId="1989002689" sldId="368"/>
        </pc:sldMkLst>
      </pc:sldChg>
      <pc:sldChg chg="addSp delSp modSp add mod">
        <pc:chgData name="Wilfrid BOURDIN" userId="01b6c8f39dcb4fd6" providerId="LiveId" clId="{60CA7D1B-C8D8-46FB-B05E-048D3327E8B0}" dt="2024-02-06T09:56:08.898" v="1775" actId="1036"/>
        <pc:sldMkLst>
          <pc:docMk/>
          <pc:sldMk cId="477829445" sldId="369"/>
        </pc:sldMkLst>
      </pc:sldChg>
      <pc:sldChg chg="addSp delSp modSp add mod">
        <pc:chgData name="Wilfrid BOURDIN" userId="01b6c8f39dcb4fd6" providerId="LiveId" clId="{60CA7D1B-C8D8-46FB-B05E-048D3327E8B0}" dt="2023-09-05T08:57:45.935" v="1303" actId="20577"/>
        <pc:sldMkLst>
          <pc:docMk/>
          <pc:sldMk cId="782275163" sldId="370"/>
        </pc:sldMkLst>
      </pc:sldChg>
      <pc:sldChg chg="addSp delSp modSp add mod">
        <pc:chgData name="Wilfrid BOURDIN" userId="01b6c8f39dcb4fd6" providerId="LiveId" clId="{60CA7D1B-C8D8-46FB-B05E-048D3327E8B0}" dt="2024-11-12T11:48:03.235" v="2036" actId="14100"/>
        <pc:sldMkLst>
          <pc:docMk/>
          <pc:sldMk cId="2422467787" sldId="371"/>
        </pc:sldMkLst>
      </pc:sldChg>
      <pc:sldChg chg="addSp delSp modSp add mod">
        <pc:chgData name="Wilfrid BOURDIN" userId="01b6c8f39dcb4fd6" providerId="LiveId" clId="{60CA7D1B-C8D8-46FB-B05E-048D3327E8B0}" dt="2024-11-12T11:51:19.219" v="2071" actId="20577"/>
        <pc:sldMkLst>
          <pc:docMk/>
          <pc:sldMk cId="3547904639" sldId="372"/>
        </pc:sldMkLst>
      </pc:sldChg>
      <pc:sldChg chg="addSp delSp modSp add mod">
        <pc:chgData name="Wilfrid BOURDIN" userId="01b6c8f39dcb4fd6" providerId="LiveId" clId="{60CA7D1B-C8D8-46FB-B05E-048D3327E8B0}" dt="2023-09-08T08:50:36.206" v="1746" actId="20577"/>
        <pc:sldMkLst>
          <pc:docMk/>
          <pc:sldMk cId="3772921638" sldId="373"/>
        </pc:sldMkLst>
      </pc:sldChg>
      <pc:sldChg chg="modSp add mod">
        <pc:chgData name="Wilfrid BOURDIN" userId="01b6c8f39dcb4fd6" providerId="LiveId" clId="{60CA7D1B-C8D8-46FB-B05E-048D3327E8B0}" dt="2025-02-12T16:27:29.014" v="2524" actId="20577"/>
        <pc:sldMkLst>
          <pc:docMk/>
          <pc:sldMk cId="1656057063" sldId="374"/>
        </pc:sldMkLst>
        <pc:spChg chg="mod">
          <ac:chgData name="Wilfrid BOURDIN" userId="01b6c8f39dcb4fd6" providerId="LiveId" clId="{60CA7D1B-C8D8-46FB-B05E-048D3327E8B0}" dt="2025-02-12T16:20:27.605" v="2480" actId="14100"/>
          <ac:spMkLst>
            <pc:docMk/>
            <pc:sldMk cId="1656057063" sldId="374"/>
            <ac:spMk id="8" creationId="{AF6CC4CD-6498-D490-9239-8CBCEAE215AB}"/>
          </ac:spMkLst>
        </pc:spChg>
        <pc:spChg chg="mod">
          <ac:chgData name="Wilfrid BOURDIN" userId="01b6c8f39dcb4fd6" providerId="LiveId" clId="{60CA7D1B-C8D8-46FB-B05E-048D3327E8B0}" dt="2025-02-12T16:27:29.014" v="2524" actId="20577"/>
          <ac:spMkLst>
            <pc:docMk/>
            <pc:sldMk cId="1656057063" sldId="374"/>
            <ac:spMk id="9" creationId="{9CF02D2A-FF94-853E-0611-4B0E1EF23401}"/>
          </ac:spMkLst>
        </pc:spChg>
        <pc:picChg chg="mod">
          <ac:chgData name="Wilfrid BOURDIN" userId="01b6c8f39dcb4fd6" providerId="LiveId" clId="{60CA7D1B-C8D8-46FB-B05E-048D3327E8B0}" dt="2025-02-12T16:18:14.352" v="2474" actId="1036"/>
          <ac:picMkLst>
            <pc:docMk/>
            <pc:sldMk cId="1656057063" sldId="374"/>
            <ac:picMk id="5122" creationId="{1E25B2A2-FF2F-0EF5-43EA-9E1171D804C5}"/>
          </ac:picMkLst>
        </pc:picChg>
      </pc:sldChg>
      <pc:sldChg chg="addSp delSp modSp add mod">
        <pc:chgData name="Wilfrid BOURDIN" userId="01b6c8f39dcb4fd6" providerId="LiveId" clId="{60CA7D1B-C8D8-46FB-B05E-048D3327E8B0}" dt="2025-02-12T17:15:40.110" v="2696" actId="14100"/>
        <pc:sldMkLst>
          <pc:docMk/>
          <pc:sldMk cId="2644282798" sldId="375"/>
        </pc:sldMkLst>
        <pc:spChg chg="mod">
          <ac:chgData name="Wilfrid BOURDIN" userId="01b6c8f39dcb4fd6" providerId="LiveId" clId="{60CA7D1B-C8D8-46FB-B05E-048D3327E8B0}" dt="2025-02-12T17:13:45.875" v="2548" actId="20577"/>
          <ac:spMkLst>
            <pc:docMk/>
            <pc:sldMk cId="2644282798" sldId="375"/>
            <ac:spMk id="8" creationId="{1A795491-4005-13AA-47E6-7008E50CA8FF}"/>
          </ac:spMkLst>
        </pc:spChg>
        <pc:spChg chg="mod">
          <ac:chgData name="Wilfrid BOURDIN" userId="01b6c8f39dcb4fd6" providerId="LiveId" clId="{60CA7D1B-C8D8-46FB-B05E-048D3327E8B0}" dt="2025-02-12T17:15:40.110" v="2696" actId="14100"/>
          <ac:spMkLst>
            <pc:docMk/>
            <pc:sldMk cId="2644282798" sldId="375"/>
            <ac:spMk id="9" creationId="{A0009335-B1FA-5072-5204-488B862203BE}"/>
          </ac:spMkLst>
        </pc:spChg>
        <pc:picChg chg="add mod">
          <ac:chgData name="Wilfrid BOURDIN" userId="01b6c8f39dcb4fd6" providerId="LiveId" clId="{60CA7D1B-C8D8-46FB-B05E-048D3327E8B0}" dt="2025-02-12T17:15:25.151" v="2695" actId="14100"/>
          <ac:picMkLst>
            <pc:docMk/>
            <pc:sldMk cId="2644282798" sldId="375"/>
            <ac:picMk id="3" creationId="{D5286628-F5BD-D515-D12B-9D7315F95C79}"/>
          </ac:picMkLst>
        </pc:picChg>
      </pc:sldChg>
      <pc:sldChg chg="new del ord">
        <pc:chgData name="Wilfrid BOURDIN" userId="01b6c8f39dcb4fd6" providerId="LiveId" clId="{60CA7D1B-C8D8-46FB-B05E-048D3327E8B0}" dt="2025-02-18T16:57:21.489" v="2701" actId="680"/>
        <pc:sldMkLst>
          <pc:docMk/>
          <pc:sldMk cId="54573869" sldId="376"/>
        </pc:sldMkLst>
      </pc:sldChg>
      <pc:sldChg chg="add">
        <pc:chgData name="Wilfrid BOURDIN" userId="01b6c8f39dcb4fd6" providerId="LiveId" clId="{60CA7D1B-C8D8-46FB-B05E-048D3327E8B0}" dt="2025-02-18T16:57:25.124" v="2702" actId="2890"/>
        <pc:sldMkLst>
          <pc:docMk/>
          <pc:sldMk cId="3455510513" sldId="376"/>
        </pc:sldMkLst>
      </pc:sldChg>
      <pc:sldChg chg="add ord">
        <pc:chgData name="Wilfrid BOURDIN" userId="01b6c8f39dcb4fd6" providerId="LiveId" clId="{60CA7D1B-C8D8-46FB-B05E-048D3327E8B0}" dt="2025-02-18T17:55:52.925" v="3078"/>
        <pc:sldMkLst>
          <pc:docMk/>
          <pc:sldMk cId="2329062388" sldId="377"/>
        </pc:sldMkLst>
      </pc:sldChg>
      <pc:sldChg chg="addSp delSp modSp add mod">
        <pc:chgData name="Wilfrid BOURDIN" userId="01b6c8f39dcb4fd6" providerId="LiveId" clId="{60CA7D1B-C8D8-46FB-B05E-048D3327E8B0}" dt="2025-02-19T10:40:01.458" v="3397" actId="20577"/>
        <pc:sldMkLst>
          <pc:docMk/>
          <pc:sldMk cId="1817635747" sldId="378"/>
        </pc:sldMkLst>
        <pc:spChg chg="mod">
          <ac:chgData name="Wilfrid BOURDIN" userId="01b6c8f39dcb4fd6" providerId="LiveId" clId="{60CA7D1B-C8D8-46FB-B05E-048D3327E8B0}" dt="2025-02-19T10:27:54.692" v="3270" actId="20577"/>
          <ac:spMkLst>
            <pc:docMk/>
            <pc:sldMk cId="1817635747" sldId="378"/>
            <ac:spMk id="8" creationId="{750F98E5-69BD-612C-E817-D12894138E3D}"/>
          </ac:spMkLst>
        </pc:spChg>
        <pc:spChg chg="mod">
          <ac:chgData name="Wilfrid BOURDIN" userId="01b6c8f39dcb4fd6" providerId="LiveId" clId="{60CA7D1B-C8D8-46FB-B05E-048D3327E8B0}" dt="2025-02-19T10:40:01.458" v="3397" actId="20577"/>
          <ac:spMkLst>
            <pc:docMk/>
            <pc:sldMk cId="1817635747" sldId="378"/>
            <ac:spMk id="9" creationId="{05D13243-FC66-5F32-BF92-C504B27A35A1}"/>
          </ac:spMkLst>
        </pc:spChg>
        <pc:picChg chg="add mod">
          <ac:chgData name="Wilfrid BOURDIN" userId="01b6c8f39dcb4fd6" providerId="LiveId" clId="{60CA7D1B-C8D8-46FB-B05E-048D3327E8B0}" dt="2025-02-19T10:39:20.632" v="3331" actId="1038"/>
          <ac:picMkLst>
            <pc:docMk/>
            <pc:sldMk cId="1817635747" sldId="378"/>
            <ac:picMk id="3" creationId="{ACD8F7D4-B03C-3CF8-AEC7-0E00486CFA2B}"/>
          </ac:picMkLst>
        </pc:picChg>
        <pc:picChg chg="del">
          <ac:chgData name="Wilfrid BOURDIN" userId="01b6c8f39dcb4fd6" providerId="LiveId" clId="{60CA7D1B-C8D8-46FB-B05E-048D3327E8B0}" dt="2025-02-19T10:38:52.755" v="3271" actId="478"/>
          <ac:picMkLst>
            <pc:docMk/>
            <pc:sldMk cId="1817635747" sldId="378"/>
            <ac:picMk id="11266" creationId="{876109D7-824C-3627-33AC-58ED0B6C6C8F}"/>
          </ac:picMkLst>
        </pc:picChg>
      </pc:sldChg>
      <pc:sldChg chg="add">
        <pc:chgData name="Wilfrid BOURDIN" userId="01b6c8f39dcb4fd6" providerId="LiveId" clId="{60CA7D1B-C8D8-46FB-B05E-048D3327E8B0}" dt="2025-02-19T10:49:54.772" v="3398" actId="2890"/>
        <pc:sldMkLst>
          <pc:docMk/>
          <pc:sldMk cId="436717645" sldId="37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0C953B-0438-4961-B07B-A901DD141E87}" type="datetimeFigureOut">
              <a:rPr lang="fr-FR" smtClean="0"/>
              <a:t>19/02/2025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C091A5-5903-4443-A1FE-5EFFFECE391C}" type="slidenum">
              <a:rPr lang="fr-FR" smtClean="0"/>
              <a:t>‹N°›</a:t>
            </a:fld>
            <a:endParaRPr lang="fr-FR"/>
          </a:p>
        </p:txBody>
      </p:sp>
    </p:spTree>
    <p:extLst>
      <p:ext uri="{BB962C8B-B14F-4D97-AF65-F5344CB8AC3E}">
        <p14:creationId xmlns:p14="http://schemas.microsoft.com/office/powerpoint/2010/main" val="909774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1C091A5-5903-4443-A1FE-5EFFFECE391C}" type="slidenum">
              <a:rPr lang="fr-FR" smtClean="0"/>
              <a:t>1</a:t>
            </a:fld>
            <a:endParaRPr lang="fr-FR"/>
          </a:p>
        </p:txBody>
      </p:sp>
    </p:spTree>
    <p:extLst>
      <p:ext uri="{BB962C8B-B14F-4D97-AF65-F5344CB8AC3E}">
        <p14:creationId xmlns:p14="http://schemas.microsoft.com/office/powerpoint/2010/main" val="1967676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1C091A5-5903-4443-A1FE-5EFFFECE391C}" type="slidenum">
              <a:rPr lang="fr-FR" smtClean="0"/>
              <a:t>27</a:t>
            </a:fld>
            <a:endParaRPr lang="fr-FR"/>
          </a:p>
        </p:txBody>
      </p:sp>
    </p:spTree>
    <p:extLst>
      <p:ext uri="{BB962C8B-B14F-4D97-AF65-F5344CB8AC3E}">
        <p14:creationId xmlns:p14="http://schemas.microsoft.com/office/powerpoint/2010/main" val="303792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0B581766-AED3-4672-84FF-122632818373}" type="datetimeFigureOut">
              <a:rPr lang="fr-FR" smtClean="0"/>
              <a:t>19/02/2025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9987CE3-023D-4626-8BA7-5AA5E0D898DD}" type="slidenum">
              <a:rPr lang="fr-FR" smtClean="0"/>
              <a:t>‹N°›</a:t>
            </a:fld>
            <a:endParaRPr lang="fr-FR"/>
          </a:p>
        </p:txBody>
      </p:sp>
    </p:spTree>
    <p:extLst>
      <p:ext uri="{BB962C8B-B14F-4D97-AF65-F5344CB8AC3E}">
        <p14:creationId xmlns:p14="http://schemas.microsoft.com/office/powerpoint/2010/main" val="3516492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B581766-AED3-4672-84FF-122632818373}" type="datetimeFigureOut">
              <a:rPr lang="fr-FR" smtClean="0"/>
              <a:t>19/02/2025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9987CE3-023D-4626-8BA7-5AA5E0D898DD}" type="slidenum">
              <a:rPr lang="fr-FR" smtClean="0"/>
              <a:t>‹N°›</a:t>
            </a:fld>
            <a:endParaRPr lang="fr-FR"/>
          </a:p>
        </p:txBody>
      </p:sp>
    </p:spTree>
    <p:extLst>
      <p:ext uri="{BB962C8B-B14F-4D97-AF65-F5344CB8AC3E}">
        <p14:creationId xmlns:p14="http://schemas.microsoft.com/office/powerpoint/2010/main" val="570065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B581766-AED3-4672-84FF-122632818373}" type="datetimeFigureOut">
              <a:rPr lang="fr-FR" smtClean="0"/>
              <a:t>19/02/2025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9987CE3-023D-4626-8BA7-5AA5E0D898DD}" type="slidenum">
              <a:rPr lang="fr-FR" smtClean="0"/>
              <a:t>‹N°›</a:t>
            </a:fld>
            <a:endParaRPr lang="fr-FR"/>
          </a:p>
        </p:txBody>
      </p:sp>
    </p:spTree>
    <p:extLst>
      <p:ext uri="{BB962C8B-B14F-4D97-AF65-F5344CB8AC3E}">
        <p14:creationId xmlns:p14="http://schemas.microsoft.com/office/powerpoint/2010/main" val="4085363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0B581766-AED3-4672-84FF-122632818373}" type="datetimeFigureOut">
              <a:rPr lang="fr-FR" smtClean="0"/>
              <a:t>19/02/2025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9987CE3-023D-4626-8BA7-5AA5E0D898DD}" type="slidenum">
              <a:rPr lang="fr-FR" smtClean="0"/>
              <a:t>‹N°›</a:t>
            </a:fld>
            <a:endParaRPr lang="fr-FR"/>
          </a:p>
        </p:txBody>
      </p:sp>
    </p:spTree>
    <p:extLst>
      <p:ext uri="{BB962C8B-B14F-4D97-AF65-F5344CB8AC3E}">
        <p14:creationId xmlns:p14="http://schemas.microsoft.com/office/powerpoint/2010/main" val="1283719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0B581766-AED3-4672-84FF-122632818373}" type="datetimeFigureOut">
              <a:rPr lang="fr-FR" smtClean="0"/>
              <a:t>19/02/2025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9987CE3-023D-4626-8BA7-5AA5E0D898DD}" type="slidenum">
              <a:rPr lang="fr-FR" smtClean="0"/>
              <a:t>‹N°›</a:t>
            </a:fld>
            <a:endParaRPr lang="fr-FR"/>
          </a:p>
        </p:txBody>
      </p:sp>
    </p:spTree>
    <p:extLst>
      <p:ext uri="{BB962C8B-B14F-4D97-AF65-F5344CB8AC3E}">
        <p14:creationId xmlns:p14="http://schemas.microsoft.com/office/powerpoint/2010/main" val="1248020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0B581766-AED3-4672-84FF-122632818373}" type="datetimeFigureOut">
              <a:rPr lang="fr-FR" smtClean="0"/>
              <a:t>19/02/2025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9987CE3-023D-4626-8BA7-5AA5E0D898DD}" type="slidenum">
              <a:rPr lang="fr-FR" smtClean="0"/>
              <a:t>‹N°›</a:t>
            </a:fld>
            <a:endParaRPr lang="fr-FR"/>
          </a:p>
        </p:txBody>
      </p:sp>
    </p:spTree>
    <p:extLst>
      <p:ext uri="{BB962C8B-B14F-4D97-AF65-F5344CB8AC3E}">
        <p14:creationId xmlns:p14="http://schemas.microsoft.com/office/powerpoint/2010/main" val="2330306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0B581766-AED3-4672-84FF-122632818373}" type="datetimeFigureOut">
              <a:rPr lang="fr-FR" smtClean="0"/>
              <a:t>19/02/2025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9987CE3-023D-4626-8BA7-5AA5E0D898DD}" type="slidenum">
              <a:rPr lang="fr-FR" smtClean="0"/>
              <a:t>‹N°›</a:t>
            </a:fld>
            <a:endParaRPr lang="fr-FR"/>
          </a:p>
        </p:txBody>
      </p:sp>
    </p:spTree>
    <p:extLst>
      <p:ext uri="{BB962C8B-B14F-4D97-AF65-F5344CB8AC3E}">
        <p14:creationId xmlns:p14="http://schemas.microsoft.com/office/powerpoint/2010/main" val="1743906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0B581766-AED3-4672-84FF-122632818373}" type="datetimeFigureOut">
              <a:rPr lang="fr-FR" smtClean="0"/>
              <a:t>19/02/2025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9987CE3-023D-4626-8BA7-5AA5E0D898DD}" type="slidenum">
              <a:rPr lang="fr-FR" smtClean="0"/>
              <a:t>‹N°›</a:t>
            </a:fld>
            <a:endParaRPr lang="fr-FR"/>
          </a:p>
        </p:txBody>
      </p:sp>
    </p:spTree>
    <p:extLst>
      <p:ext uri="{BB962C8B-B14F-4D97-AF65-F5344CB8AC3E}">
        <p14:creationId xmlns:p14="http://schemas.microsoft.com/office/powerpoint/2010/main" val="3228578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B581766-AED3-4672-84FF-122632818373}" type="datetimeFigureOut">
              <a:rPr lang="fr-FR" smtClean="0"/>
              <a:t>19/02/2025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9987CE3-023D-4626-8BA7-5AA5E0D898DD}" type="slidenum">
              <a:rPr lang="fr-FR" smtClean="0"/>
              <a:t>‹N°›</a:t>
            </a:fld>
            <a:endParaRPr lang="fr-FR"/>
          </a:p>
        </p:txBody>
      </p:sp>
    </p:spTree>
    <p:extLst>
      <p:ext uri="{BB962C8B-B14F-4D97-AF65-F5344CB8AC3E}">
        <p14:creationId xmlns:p14="http://schemas.microsoft.com/office/powerpoint/2010/main" val="3642684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0B581766-AED3-4672-84FF-122632818373}" type="datetimeFigureOut">
              <a:rPr lang="fr-FR" smtClean="0"/>
              <a:t>19/02/2025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9987CE3-023D-4626-8BA7-5AA5E0D898DD}" type="slidenum">
              <a:rPr lang="fr-FR" smtClean="0"/>
              <a:t>‹N°›</a:t>
            </a:fld>
            <a:endParaRPr lang="fr-FR"/>
          </a:p>
        </p:txBody>
      </p:sp>
    </p:spTree>
    <p:extLst>
      <p:ext uri="{BB962C8B-B14F-4D97-AF65-F5344CB8AC3E}">
        <p14:creationId xmlns:p14="http://schemas.microsoft.com/office/powerpoint/2010/main" val="3040145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0B581766-AED3-4672-84FF-122632818373}" type="datetimeFigureOut">
              <a:rPr lang="fr-FR" smtClean="0"/>
              <a:t>19/02/2025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9987CE3-023D-4626-8BA7-5AA5E0D898DD}" type="slidenum">
              <a:rPr lang="fr-FR" smtClean="0"/>
              <a:t>‹N°›</a:t>
            </a:fld>
            <a:endParaRPr lang="fr-FR"/>
          </a:p>
        </p:txBody>
      </p:sp>
    </p:spTree>
    <p:extLst>
      <p:ext uri="{BB962C8B-B14F-4D97-AF65-F5344CB8AC3E}">
        <p14:creationId xmlns:p14="http://schemas.microsoft.com/office/powerpoint/2010/main" val="2740562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581766-AED3-4672-84FF-122632818373}" type="datetimeFigureOut">
              <a:rPr lang="fr-FR" smtClean="0"/>
              <a:t>19/02/2025</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987CE3-023D-4626-8BA7-5AA5E0D898DD}" type="slidenum">
              <a:rPr lang="fr-FR" smtClean="0"/>
              <a:t>‹N°›</a:t>
            </a:fld>
            <a:endParaRPr lang="fr-FR"/>
          </a:p>
        </p:txBody>
      </p:sp>
    </p:spTree>
    <p:extLst>
      <p:ext uri="{BB962C8B-B14F-4D97-AF65-F5344CB8AC3E}">
        <p14:creationId xmlns:p14="http://schemas.microsoft.com/office/powerpoint/2010/main" val="4291922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3.jpeg"/></Relationships>
</file>

<file path=ppt/slides/_rels/slide10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5.jpeg"/></Relationships>
</file>

<file path=ppt/slides/_rels/slide10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0.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23.jpeg"/><Relationship Id="rId4" Type="http://schemas.openxmlformats.org/officeDocument/2006/relationships/image" Target="../media/image122.jpeg"/></Relationships>
</file>

<file path=ppt/slides/_rels/slide11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5.jpeg"/></Relationships>
</file>

<file path=ppt/slides/_rels/slide11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9.jpeg"/></Relationships>
</file>

<file path=ppt/slides/_rels/slide11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32.PNG"/></Relationships>
</file>

<file path=ppt/slides/_rels/slide117.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hyperlink" Target="mailto:wilfrid@wilbox.fr" TargetMode="External"/><Relationship Id="rId7" Type="http://schemas.openxmlformats.org/officeDocument/2006/relationships/image" Target="../media/image135.png"/><Relationship Id="rId2" Type="http://schemas.openxmlformats.org/officeDocument/2006/relationships/hyperlink" Target="http://www.wilbox.fr/" TargetMode="External"/><Relationship Id="rId1" Type="http://schemas.openxmlformats.org/officeDocument/2006/relationships/slideLayout" Target="../slideLayouts/slideLayout1.xml"/><Relationship Id="rId6" Type="http://schemas.openxmlformats.org/officeDocument/2006/relationships/image" Target="../media/image134.png"/><Relationship Id="rId5" Type="http://schemas.openxmlformats.org/officeDocument/2006/relationships/image" Target="../media/image133.jpg"/><Relationship Id="rId10" Type="http://schemas.openxmlformats.org/officeDocument/2006/relationships/image" Target="../media/image138.jpeg"/><Relationship Id="rId4" Type="http://schemas.openxmlformats.org/officeDocument/2006/relationships/image" Target="../media/image1.PNG"/><Relationship Id="rId9" Type="http://schemas.openxmlformats.org/officeDocument/2006/relationships/image" Target="../media/image137.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0.jpg"/></Relationships>
</file>

<file path=ppt/slides/_rels/slide6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5.jpeg"/><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7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7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6.jpeg"/></Relationships>
</file>

<file path=ppt/slides/_rels/slide7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2882751"/>
          </a:xfrm>
        </p:spPr>
        <p:txBody>
          <a:bodyPr>
            <a:normAutofit/>
          </a:bodyPr>
          <a:lstStyle/>
          <a:p>
            <a:br>
              <a:rPr lang="fr-FR" dirty="0"/>
            </a:br>
            <a:r>
              <a:rPr lang="fr-FR" sz="6600" dirty="0"/>
              <a:t>JEUX EN BOIS / JEUX SURDIMENSIONNES</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3" name="Espace réservé de la date 2"/>
          <p:cNvSpPr>
            <a:spLocks noGrp="1"/>
          </p:cNvSpPr>
          <p:nvPr>
            <p:ph type="dt" sz="half" idx="10"/>
          </p:nvPr>
        </p:nvSpPr>
        <p:spPr/>
        <p:txBody>
          <a:bodyPr/>
          <a:lstStyle/>
          <a:p>
            <a:fld id="{244E6C9E-37B3-44F6-B931-027A43C069E6}" type="datetime1">
              <a:rPr lang="fr-FR" smtClean="0"/>
              <a:t>19/02/2025</a:t>
            </a:fld>
            <a:endParaRPr lang="fr-FR"/>
          </a:p>
        </p:txBody>
      </p:sp>
    </p:spTree>
    <p:extLst>
      <p:ext uri="{BB962C8B-B14F-4D97-AF65-F5344CB8AC3E}">
        <p14:creationId xmlns:p14="http://schemas.microsoft.com/office/powerpoint/2010/main" val="4225385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BA4E3-2249-424A-08FB-06A5B27CD7AC}"/>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2BF133D4-0CBA-BDCC-EAFB-1A9B005F93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a:extLst>
              <a:ext uri="{FF2B5EF4-FFF2-40B4-BE49-F238E27FC236}">
                <a16:creationId xmlns:a16="http://schemas.microsoft.com/office/drawing/2014/main" id="{8457FEB1-CEC7-1F51-2AF1-9DBBC8D92900}"/>
              </a:ext>
            </a:extLst>
          </p:cNvPr>
          <p:cNvSpPr txBox="1"/>
          <p:nvPr/>
        </p:nvSpPr>
        <p:spPr>
          <a:xfrm>
            <a:off x="4932040" y="1916832"/>
            <a:ext cx="3832539" cy="707886"/>
          </a:xfrm>
          <a:prstGeom prst="rect">
            <a:avLst/>
          </a:prstGeom>
          <a:noFill/>
        </p:spPr>
        <p:txBody>
          <a:bodyPr wrap="square" rtlCol="0">
            <a:spAutoFit/>
          </a:bodyPr>
          <a:lstStyle/>
          <a:p>
            <a:pPr algn="ctr"/>
            <a:r>
              <a:rPr lang="fr-FR" sz="4000" b="1" dirty="0"/>
              <a:t>Maxi Bamboléo</a:t>
            </a:r>
          </a:p>
        </p:txBody>
      </p:sp>
      <p:sp>
        <p:nvSpPr>
          <p:cNvPr id="9" name="ZoneTexte 8">
            <a:extLst>
              <a:ext uri="{FF2B5EF4-FFF2-40B4-BE49-F238E27FC236}">
                <a16:creationId xmlns:a16="http://schemas.microsoft.com/office/drawing/2014/main" id="{AB8784C6-46FA-65DF-2172-8753D5F46207}"/>
              </a:ext>
            </a:extLst>
          </p:cNvPr>
          <p:cNvSpPr txBox="1"/>
          <p:nvPr/>
        </p:nvSpPr>
        <p:spPr>
          <a:xfrm>
            <a:off x="1043608" y="2420888"/>
            <a:ext cx="2664296" cy="4247317"/>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Jeu d’équilibre</a:t>
            </a:r>
          </a:p>
          <a:p>
            <a:pPr marL="285750" indent="-285750">
              <a:buFont typeface="Arial" pitchFamily="34" charset="0"/>
              <a:buChar char="•"/>
            </a:pPr>
            <a:r>
              <a:rPr lang="fr-FR" dirty="0"/>
              <a:t>A partir de 8 ans</a:t>
            </a:r>
          </a:p>
          <a:p>
            <a:pPr marL="285750" indent="-285750">
              <a:buFont typeface="Arial" pitchFamily="34" charset="0"/>
              <a:buChar char="•"/>
            </a:pPr>
            <a:r>
              <a:rPr lang="fr-FR" dirty="0"/>
              <a:t>2 à 6 joueurs</a:t>
            </a:r>
          </a:p>
          <a:p>
            <a:pPr marL="285750" indent="-285750">
              <a:buFont typeface="Arial" pitchFamily="34" charset="0"/>
              <a:buChar char="•"/>
            </a:pPr>
            <a:r>
              <a:rPr lang="fr-FR" dirty="0"/>
              <a:t>15 minutes</a:t>
            </a:r>
          </a:p>
          <a:p>
            <a:pPr marL="285750" indent="-285750">
              <a:buFont typeface="Arial" pitchFamily="34" charset="0"/>
              <a:buChar char="•"/>
            </a:pPr>
            <a:r>
              <a:rPr lang="fr-FR" dirty="0"/>
              <a:t>1m de diamètre</a:t>
            </a:r>
          </a:p>
          <a:p>
            <a:pPr marL="285750" indent="-285750">
              <a:buFont typeface="Arial" pitchFamily="34" charset="0"/>
              <a:buChar char="•"/>
            </a:pPr>
            <a:endParaRPr lang="fr-FR" dirty="0"/>
          </a:p>
          <a:p>
            <a:pPr marL="285750" indent="-285750">
              <a:buFont typeface="Arial" pitchFamily="34" charset="0"/>
              <a:buChar char="•"/>
            </a:pPr>
            <a:r>
              <a:rPr lang="fr-FR" dirty="0"/>
              <a:t>But: Retirer le plus de pièces en bois avant que le plateau ne tombe.</a:t>
            </a:r>
          </a:p>
          <a:p>
            <a:pPr marL="285750" indent="-285750">
              <a:buFont typeface="Arial" pitchFamily="34" charset="0"/>
              <a:buChar char="•"/>
            </a:pPr>
            <a:endParaRPr lang="fr-FR" dirty="0"/>
          </a:p>
          <a:p>
            <a:pPr marL="285750" indent="-285750">
              <a:buFont typeface="Arial" pitchFamily="34" charset="0"/>
              <a:buChar char="•"/>
            </a:pPr>
            <a:r>
              <a:rPr lang="fr-FR" dirty="0"/>
              <a:t>Tarif location: 30€</a:t>
            </a:r>
          </a:p>
          <a:p>
            <a:pPr marL="285750" indent="-285750">
              <a:buFont typeface="Arial" pitchFamily="34" charset="0"/>
              <a:buChar char="•"/>
            </a:pPr>
            <a:endParaRPr lang="fr-FR" dirty="0"/>
          </a:p>
          <a:p>
            <a:pPr marL="285750" indent="-285750">
              <a:buFont typeface="Arial" pitchFamily="34" charset="0"/>
              <a:buChar char="•"/>
            </a:pPr>
            <a:endParaRPr lang="fr-FR" dirty="0"/>
          </a:p>
        </p:txBody>
      </p:sp>
      <p:pic>
        <p:nvPicPr>
          <p:cNvPr id="1026" name="Picture 2" descr="D:\mes_documents\WILBOX\site\Images\bamboleo2.PNG">
            <a:extLst>
              <a:ext uri="{FF2B5EF4-FFF2-40B4-BE49-F238E27FC236}">
                <a16:creationId xmlns:a16="http://schemas.microsoft.com/office/drawing/2014/main" id="{F036B32C-5D9B-192F-90AA-6E186B9259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4226" y="2719731"/>
            <a:ext cx="3540262" cy="4021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90623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3635896" y="1916832"/>
            <a:ext cx="5544616" cy="707886"/>
          </a:xfrm>
          <a:prstGeom prst="rect">
            <a:avLst/>
          </a:prstGeom>
          <a:noFill/>
        </p:spPr>
        <p:txBody>
          <a:bodyPr wrap="square" rtlCol="0">
            <a:spAutoFit/>
          </a:bodyPr>
          <a:lstStyle/>
          <a:p>
            <a:pPr algn="ctr"/>
            <a:r>
              <a:rPr lang="fr-FR" sz="4000" b="1" dirty="0"/>
              <a:t>ICE TEAM XL</a:t>
            </a:r>
          </a:p>
        </p:txBody>
      </p:sp>
      <p:sp>
        <p:nvSpPr>
          <p:cNvPr id="9" name="ZoneTexte 8"/>
          <p:cNvSpPr txBox="1"/>
          <p:nvPr/>
        </p:nvSpPr>
        <p:spPr>
          <a:xfrm>
            <a:off x="539552" y="2023095"/>
            <a:ext cx="3384376" cy="3970318"/>
          </a:xfrm>
          <a:prstGeom prst="rect">
            <a:avLst/>
          </a:prstGeom>
          <a:noFill/>
        </p:spPr>
        <p:txBody>
          <a:bodyPr wrap="square" rtlCol="0">
            <a:spAutoFit/>
          </a:bodyPr>
          <a:lstStyle/>
          <a:p>
            <a:pPr marL="285750" indent="-285750">
              <a:buFont typeface="Arial" pitchFamily="34" charset="0"/>
              <a:buChar char="•"/>
            </a:pPr>
            <a:r>
              <a:rPr lang="fr-FR" dirty="0"/>
              <a:t>Grand format</a:t>
            </a:r>
          </a:p>
          <a:p>
            <a:pPr marL="285750" indent="-285750">
              <a:buFont typeface="Arial" pitchFamily="34" charset="0"/>
              <a:buChar char="•"/>
            </a:pPr>
            <a:r>
              <a:rPr lang="fr-FR" dirty="0"/>
              <a:t>Réflexion</a:t>
            </a:r>
          </a:p>
          <a:p>
            <a:pPr marL="285750" indent="-285750">
              <a:buFont typeface="Arial" pitchFamily="34" charset="0"/>
              <a:buChar char="•"/>
            </a:pPr>
            <a:r>
              <a:rPr lang="fr-FR" dirty="0"/>
              <a:t>A partir de 8 ans</a:t>
            </a:r>
          </a:p>
          <a:p>
            <a:pPr marL="285750" indent="-285750">
              <a:buFont typeface="Arial" pitchFamily="34" charset="0"/>
              <a:buChar char="•"/>
            </a:pPr>
            <a:r>
              <a:rPr lang="fr-FR" dirty="0"/>
              <a:t>2  joueurs</a:t>
            </a:r>
          </a:p>
          <a:p>
            <a:pPr marL="285750" indent="-285750">
              <a:buFont typeface="Arial" pitchFamily="34" charset="0"/>
              <a:buChar char="•"/>
            </a:pPr>
            <a:r>
              <a:rPr lang="fr-FR" dirty="0"/>
              <a:t>20 minutes</a:t>
            </a:r>
          </a:p>
          <a:p>
            <a:pPr marL="285750" indent="-285750">
              <a:buFont typeface="Arial" pitchFamily="34" charset="0"/>
              <a:buChar char="•"/>
            </a:pPr>
            <a:endParaRPr lang="fr-FR" dirty="0"/>
          </a:p>
          <a:p>
            <a:pPr marL="285750" indent="-285750">
              <a:buFont typeface="Arial" pitchFamily="34" charset="0"/>
              <a:buChar char="•"/>
            </a:pPr>
            <a:r>
              <a:rPr lang="fr-FR" dirty="0"/>
              <a:t>But: À la tête de votre équipe d'ours, vous participez à une course endiablée ! Attrapez un maximum de poissons et passez la ligne d'arrivée !</a:t>
            </a:r>
          </a:p>
          <a:p>
            <a:pPr marL="285750" indent="-285750">
              <a:buFont typeface="Arial" pitchFamily="34" charset="0"/>
              <a:buChar char="•"/>
            </a:pPr>
            <a:endParaRPr lang="fr-FR" dirty="0"/>
          </a:p>
          <a:p>
            <a:pPr marL="285750" indent="-285750">
              <a:buFont typeface="Arial" pitchFamily="34" charset="0"/>
              <a:buChar char="•"/>
            </a:pPr>
            <a:r>
              <a:rPr lang="fr-FR" dirty="0"/>
              <a:t>Tarif location: 15€</a:t>
            </a:r>
          </a:p>
          <a:p>
            <a:endParaRPr lang="fr-FR" dirty="0"/>
          </a:p>
        </p:txBody>
      </p:sp>
      <p:pic>
        <p:nvPicPr>
          <p:cNvPr id="2" name="Picture 2" descr="D:\mes_documents\WILBOX\site\Images\Ice team X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624718"/>
            <a:ext cx="4138772" cy="400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56538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3612101" y="1916832"/>
            <a:ext cx="5544616" cy="707886"/>
          </a:xfrm>
          <a:prstGeom prst="rect">
            <a:avLst/>
          </a:prstGeom>
          <a:noFill/>
        </p:spPr>
        <p:txBody>
          <a:bodyPr wrap="square" rtlCol="0">
            <a:spAutoFit/>
          </a:bodyPr>
          <a:lstStyle/>
          <a:p>
            <a:pPr algn="ctr"/>
            <a:r>
              <a:rPr lang="fr-FR" sz="4000" b="1" dirty="0"/>
              <a:t>Candy XXL</a:t>
            </a:r>
          </a:p>
        </p:txBody>
      </p:sp>
      <p:sp>
        <p:nvSpPr>
          <p:cNvPr id="9" name="ZoneTexte 8"/>
          <p:cNvSpPr txBox="1"/>
          <p:nvPr/>
        </p:nvSpPr>
        <p:spPr>
          <a:xfrm>
            <a:off x="539552" y="2787893"/>
            <a:ext cx="3096344" cy="3693319"/>
          </a:xfrm>
          <a:prstGeom prst="rect">
            <a:avLst/>
          </a:prstGeom>
          <a:noFill/>
        </p:spPr>
        <p:txBody>
          <a:bodyPr wrap="square" rtlCol="0">
            <a:spAutoFit/>
          </a:bodyPr>
          <a:lstStyle/>
          <a:p>
            <a:pPr marL="285750" indent="-285750">
              <a:buFont typeface="Arial" pitchFamily="34" charset="0"/>
              <a:buChar char="•"/>
            </a:pPr>
            <a:r>
              <a:rPr lang="fr-FR" dirty="0"/>
              <a:t>Grand format et bois</a:t>
            </a:r>
          </a:p>
          <a:p>
            <a:pPr marL="285750" indent="-285750">
              <a:buFont typeface="Arial" pitchFamily="34" charset="0"/>
              <a:buChar char="•"/>
            </a:pPr>
            <a:r>
              <a:rPr lang="fr-FR" dirty="0"/>
              <a:t>Observation / rapidité</a:t>
            </a:r>
          </a:p>
          <a:p>
            <a:pPr marL="285750" indent="-285750">
              <a:buFont typeface="Arial" pitchFamily="34" charset="0"/>
              <a:buChar char="•"/>
            </a:pPr>
            <a:r>
              <a:rPr lang="fr-FR" dirty="0"/>
              <a:t>A partir de 5 ans</a:t>
            </a:r>
          </a:p>
          <a:p>
            <a:pPr marL="285750" indent="-285750">
              <a:buFont typeface="Arial" pitchFamily="34" charset="0"/>
              <a:buChar char="•"/>
            </a:pPr>
            <a:r>
              <a:rPr lang="fr-FR" dirty="0"/>
              <a:t>2  à 4  joueurs</a:t>
            </a:r>
          </a:p>
          <a:p>
            <a:pPr marL="285750" indent="-285750">
              <a:buFont typeface="Arial" pitchFamily="34" charset="0"/>
              <a:buChar char="•"/>
            </a:pPr>
            <a:r>
              <a:rPr lang="fr-FR" dirty="0"/>
              <a:t>15 minutes</a:t>
            </a:r>
          </a:p>
          <a:p>
            <a:pPr marL="285750" indent="-285750">
              <a:buFont typeface="Arial" pitchFamily="34" charset="0"/>
              <a:buChar char="•"/>
            </a:pPr>
            <a:endParaRPr lang="fr-FR" dirty="0"/>
          </a:p>
          <a:p>
            <a:pPr marL="285750" indent="-285750">
              <a:buFont typeface="Arial" pitchFamily="34" charset="0"/>
              <a:buChar char="•"/>
            </a:pPr>
            <a:r>
              <a:rPr lang="fr-FR" dirty="0"/>
              <a:t>But: Retrouver le bonbon correspondant aux couleurs des 3 dés.</a:t>
            </a:r>
          </a:p>
          <a:p>
            <a:pPr marL="285750" indent="-285750">
              <a:buFont typeface="Arial" pitchFamily="34" charset="0"/>
              <a:buChar char="•"/>
            </a:pPr>
            <a:endParaRPr lang="fr-FR" dirty="0"/>
          </a:p>
          <a:p>
            <a:pPr marL="285750" indent="-285750">
              <a:buFont typeface="Arial" pitchFamily="34" charset="0"/>
              <a:buChar char="•"/>
            </a:pPr>
            <a:r>
              <a:rPr lang="fr-FR" dirty="0"/>
              <a:t>Tarif location: 15€</a:t>
            </a:r>
          </a:p>
          <a:p>
            <a:pPr marL="285750" indent="-285750">
              <a:buFont typeface="Arial" pitchFamily="34" charset="0"/>
              <a:buChar char="•"/>
            </a:pPr>
            <a:endParaRPr lang="fr-FR" dirty="0"/>
          </a:p>
          <a:p>
            <a:endParaRPr lang="fr-FR" dirty="0"/>
          </a:p>
        </p:txBody>
      </p:sp>
      <p:pic>
        <p:nvPicPr>
          <p:cNvPr id="2051" name="Picture 3" descr="D:\mes_images\Candy XX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0030" y="3411438"/>
            <a:ext cx="4362450" cy="260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61845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3635896" y="1916832"/>
            <a:ext cx="5544616" cy="707886"/>
          </a:xfrm>
          <a:prstGeom prst="rect">
            <a:avLst/>
          </a:prstGeom>
          <a:noFill/>
        </p:spPr>
        <p:txBody>
          <a:bodyPr wrap="square" rtlCol="0">
            <a:spAutoFit/>
          </a:bodyPr>
          <a:lstStyle/>
          <a:p>
            <a:pPr algn="ctr"/>
            <a:r>
              <a:rPr lang="fr-FR" sz="4000" b="1" dirty="0" err="1"/>
              <a:t>Pomela</a:t>
            </a:r>
            <a:r>
              <a:rPr lang="fr-FR" sz="4000" b="1" dirty="0"/>
              <a:t> XXL</a:t>
            </a:r>
          </a:p>
        </p:txBody>
      </p:sp>
      <p:sp>
        <p:nvSpPr>
          <p:cNvPr id="9" name="ZoneTexte 8"/>
          <p:cNvSpPr txBox="1"/>
          <p:nvPr/>
        </p:nvSpPr>
        <p:spPr>
          <a:xfrm>
            <a:off x="539552" y="2787893"/>
            <a:ext cx="3096344" cy="3970318"/>
          </a:xfrm>
          <a:prstGeom prst="rect">
            <a:avLst/>
          </a:prstGeom>
          <a:noFill/>
        </p:spPr>
        <p:txBody>
          <a:bodyPr wrap="square" rtlCol="0">
            <a:spAutoFit/>
          </a:bodyPr>
          <a:lstStyle/>
          <a:p>
            <a:pPr marL="285750" indent="-285750">
              <a:buFont typeface="Arial" pitchFamily="34" charset="0"/>
              <a:buChar char="•"/>
            </a:pPr>
            <a:r>
              <a:rPr lang="fr-FR" dirty="0"/>
              <a:t>Grand format et en bois</a:t>
            </a:r>
          </a:p>
          <a:p>
            <a:pPr marL="285750" indent="-285750">
              <a:buFont typeface="Arial" pitchFamily="34" charset="0"/>
              <a:buChar char="•"/>
            </a:pPr>
            <a:r>
              <a:rPr lang="fr-FR" dirty="0"/>
              <a:t>Adresse et cohésion</a:t>
            </a:r>
          </a:p>
          <a:p>
            <a:pPr marL="285750" indent="-285750">
              <a:buFont typeface="Arial" pitchFamily="34" charset="0"/>
              <a:buChar char="•"/>
            </a:pPr>
            <a:r>
              <a:rPr lang="fr-FR" dirty="0"/>
              <a:t>A partir de 5 ans</a:t>
            </a:r>
          </a:p>
          <a:p>
            <a:pPr marL="285750" indent="-285750">
              <a:buFont typeface="Arial" pitchFamily="34" charset="0"/>
              <a:buChar char="•"/>
            </a:pPr>
            <a:r>
              <a:rPr lang="fr-FR" dirty="0"/>
              <a:t>2  à 4  joueurs</a:t>
            </a:r>
          </a:p>
          <a:p>
            <a:pPr marL="285750" indent="-285750">
              <a:buFont typeface="Arial" pitchFamily="34" charset="0"/>
              <a:buChar char="•"/>
            </a:pPr>
            <a:r>
              <a:rPr lang="fr-FR" dirty="0"/>
              <a:t>10  minutes</a:t>
            </a:r>
          </a:p>
          <a:p>
            <a:pPr marL="285750" indent="-285750">
              <a:buFont typeface="Arial" pitchFamily="34" charset="0"/>
              <a:buChar char="•"/>
            </a:pPr>
            <a:r>
              <a:rPr lang="fr-FR" dirty="0"/>
              <a:t>Pommier: 70 x 52 cm</a:t>
            </a:r>
          </a:p>
          <a:p>
            <a:pPr marL="285750" indent="-285750">
              <a:buFont typeface="Arial" pitchFamily="34" charset="0"/>
              <a:buChar char="•"/>
            </a:pPr>
            <a:endParaRPr lang="fr-FR" dirty="0"/>
          </a:p>
          <a:p>
            <a:pPr marL="285750" indent="-285750">
              <a:buFont typeface="Arial" pitchFamily="34" charset="0"/>
              <a:buChar char="•"/>
            </a:pPr>
            <a:r>
              <a:rPr lang="fr-FR" dirty="0"/>
              <a:t>But: Ramasser le plus de pommes avant la fin du sablier et avec chacun un cueilloir. </a:t>
            </a:r>
          </a:p>
          <a:p>
            <a:pPr marL="285750" indent="-285750">
              <a:buFont typeface="Arial" pitchFamily="34" charset="0"/>
              <a:buChar char="•"/>
            </a:pPr>
            <a:endParaRPr lang="fr-FR" dirty="0"/>
          </a:p>
          <a:p>
            <a:pPr marL="285750" indent="-285750">
              <a:buFont typeface="Arial" pitchFamily="34" charset="0"/>
              <a:buChar char="•"/>
            </a:pPr>
            <a:r>
              <a:rPr lang="fr-FR" dirty="0"/>
              <a:t>Tarif location: 25€</a:t>
            </a:r>
          </a:p>
          <a:p>
            <a:endParaRPr lang="fr-FR" dirty="0"/>
          </a:p>
        </p:txBody>
      </p:sp>
      <p:pic>
        <p:nvPicPr>
          <p:cNvPr id="2" name="Picture 2" descr="D:\mes_images\Pomela XX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9515" y="2708920"/>
            <a:ext cx="3900957" cy="3900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06654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4139952" y="1906989"/>
            <a:ext cx="4981951" cy="1323439"/>
          </a:xfrm>
          <a:prstGeom prst="rect">
            <a:avLst/>
          </a:prstGeom>
          <a:noFill/>
        </p:spPr>
        <p:txBody>
          <a:bodyPr wrap="square" rtlCol="0">
            <a:spAutoFit/>
          </a:bodyPr>
          <a:lstStyle/>
          <a:p>
            <a:pPr algn="ctr"/>
            <a:r>
              <a:rPr lang="fr-FR" sz="4000" b="1" dirty="0"/>
              <a:t>CONSTRUCTION BIOBLO  400 pièces</a:t>
            </a:r>
          </a:p>
        </p:txBody>
      </p:sp>
      <p:sp>
        <p:nvSpPr>
          <p:cNvPr id="9" name="ZoneTexte 8"/>
          <p:cNvSpPr txBox="1"/>
          <p:nvPr/>
        </p:nvSpPr>
        <p:spPr>
          <a:xfrm>
            <a:off x="1043608" y="2420888"/>
            <a:ext cx="3096344" cy="3416320"/>
          </a:xfrm>
          <a:prstGeom prst="rect">
            <a:avLst/>
          </a:prstGeom>
          <a:noFill/>
        </p:spPr>
        <p:txBody>
          <a:bodyPr wrap="square" rtlCol="0">
            <a:spAutoFit/>
          </a:bodyPr>
          <a:lstStyle/>
          <a:p>
            <a:pPr marL="285750" indent="-285750">
              <a:buFont typeface="Arial" pitchFamily="34" charset="0"/>
              <a:buChar char="•"/>
            </a:pPr>
            <a:r>
              <a:rPr lang="fr-FR" dirty="0"/>
              <a:t>En bois</a:t>
            </a:r>
          </a:p>
          <a:p>
            <a:pPr marL="285750" indent="-285750">
              <a:buFont typeface="Arial" pitchFamily="34" charset="0"/>
              <a:buChar char="•"/>
            </a:pPr>
            <a:r>
              <a:rPr lang="fr-FR" dirty="0"/>
              <a:t>Jeu de construction</a:t>
            </a:r>
          </a:p>
          <a:p>
            <a:pPr marL="285750" indent="-285750">
              <a:buFont typeface="Arial" pitchFamily="34" charset="0"/>
              <a:buChar char="•"/>
            </a:pPr>
            <a:r>
              <a:rPr lang="fr-FR" dirty="0"/>
              <a:t>A partir de 3 ans</a:t>
            </a:r>
          </a:p>
          <a:p>
            <a:pPr marL="285750" indent="-285750">
              <a:buFont typeface="Arial" pitchFamily="34" charset="0"/>
              <a:buChar char="•"/>
            </a:pPr>
            <a:r>
              <a:rPr lang="fr-FR" dirty="0"/>
              <a:t>340 pièces en bois,  100% écologique</a:t>
            </a:r>
          </a:p>
          <a:p>
            <a:endParaRPr lang="fr-FR" dirty="0"/>
          </a:p>
          <a:p>
            <a:pPr marL="285750" indent="-285750">
              <a:buFont typeface="Arial" pitchFamily="34" charset="0"/>
              <a:buChar char="•"/>
            </a:pPr>
            <a:r>
              <a:rPr lang="fr-FR" dirty="0"/>
              <a:t>But: Construisez des personnages et objets colorés</a:t>
            </a:r>
          </a:p>
          <a:p>
            <a:pPr marL="285750" indent="-285750">
              <a:buFont typeface="Arial" pitchFamily="34" charset="0"/>
              <a:buChar char="•"/>
            </a:pPr>
            <a:endParaRPr lang="fr-FR" dirty="0"/>
          </a:p>
          <a:p>
            <a:pPr marL="285750" indent="-285750">
              <a:buFont typeface="Arial" pitchFamily="34" charset="0"/>
              <a:buChar char="•"/>
            </a:pPr>
            <a:r>
              <a:rPr lang="fr-FR" dirty="0"/>
              <a:t>Tarif location: 20€</a:t>
            </a:r>
          </a:p>
          <a:p>
            <a:pPr marL="285750" indent="-285750">
              <a:buFont typeface="Arial" pitchFamily="34" charset="0"/>
              <a:buChar char="•"/>
            </a:pPr>
            <a:r>
              <a:rPr lang="fr-FR" dirty="0"/>
              <a:t>Tarif vente: sur devis</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1925" y="3109024"/>
            <a:ext cx="3680555" cy="3704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439890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4139952" y="1906989"/>
            <a:ext cx="4981951" cy="1323439"/>
          </a:xfrm>
          <a:prstGeom prst="rect">
            <a:avLst/>
          </a:prstGeom>
          <a:noFill/>
        </p:spPr>
        <p:txBody>
          <a:bodyPr wrap="square" rtlCol="0">
            <a:spAutoFit/>
          </a:bodyPr>
          <a:lstStyle/>
          <a:p>
            <a:pPr algn="ctr"/>
            <a:r>
              <a:rPr lang="fr-FR" sz="4000" b="1" dirty="0"/>
              <a:t>CONSTRUCTION MECABOIS 400 pièces</a:t>
            </a:r>
          </a:p>
        </p:txBody>
      </p:sp>
      <p:sp>
        <p:nvSpPr>
          <p:cNvPr id="9" name="ZoneTexte 8"/>
          <p:cNvSpPr txBox="1"/>
          <p:nvPr/>
        </p:nvSpPr>
        <p:spPr>
          <a:xfrm>
            <a:off x="1043608" y="2420888"/>
            <a:ext cx="3096344" cy="3416320"/>
          </a:xfrm>
          <a:prstGeom prst="rect">
            <a:avLst/>
          </a:prstGeom>
          <a:noFill/>
        </p:spPr>
        <p:txBody>
          <a:bodyPr wrap="square" rtlCol="0">
            <a:spAutoFit/>
          </a:bodyPr>
          <a:lstStyle/>
          <a:p>
            <a:pPr marL="285750" indent="-285750">
              <a:buFont typeface="Arial" pitchFamily="34" charset="0"/>
              <a:buChar char="•"/>
            </a:pPr>
            <a:r>
              <a:rPr lang="fr-FR" dirty="0"/>
              <a:t>En bois</a:t>
            </a:r>
          </a:p>
          <a:p>
            <a:pPr marL="285750" indent="-285750">
              <a:buFont typeface="Arial" pitchFamily="34" charset="0"/>
              <a:buChar char="•"/>
            </a:pPr>
            <a:r>
              <a:rPr lang="fr-FR" dirty="0"/>
              <a:t>Jeu de construction</a:t>
            </a:r>
          </a:p>
          <a:p>
            <a:pPr marL="285750" indent="-285750">
              <a:buFont typeface="Arial" pitchFamily="34" charset="0"/>
              <a:buChar char="•"/>
            </a:pPr>
            <a:r>
              <a:rPr lang="fr-FR" dirty="0"/>
              <a:t>A partir de 2 ans</a:t>
            </a:r>
          </a:p>
          <a:p>
            <a:pPr marL="285750" indent="-285750">
              <a:buFont typeface="Arial" pitchFamily="34" charset="0"/>
              <a:buChar char="•"/>
            </a:pPr>
            <a:r>
              <a:rPr lang="fr-FR" dirty="0"/>
              <a:t>400 pièces en bois,  fabriqué en France (produit breton)</a:t>
            </a:r>
          </a:p>
          <a:p>
            <a:endParaRPr lang="fr-FR" dirty="0"/>
          </a:p>
          <a:p>
            <a:pPr marL="285750" indent="-285750">
              <a:buFont typeface="Arial" pitchFamily="34" charset="0"/>
              <a:buChar char="•"/>
            </a:pPr>
            <a:r>
              <a:rPr lang="fr-FR" dirty="0"/>
              <a:t>But: Comme les </a:t>
            </a:r>
            <a:r>
              <a:rPr lang="fr-FR" dirty="0" err="1"/>
              <a:t>kaplas</a:t>
            </a:r>
            <a:r>
              <a:rPr lang="fr-FR" dirty="0"/>
              <a:t>, construisez ce que vous voulez.</a:t>
            </a:r>
          </a:p>
          <a:p>
            <a:pPr marL="285750" indent="-285750">
              <a:buFont typeface="Arial" pitchFamily="34" charset="0"/>
              <a:buChar char="•"/>
            </a:pPr>
            <a:endParaRPr lang="fr-FR" dirty="0"/>
          </a:p>
          <a:p>
            <a:pPr marL="285750" indent="-285750">
              <a:buFont typeface="Arial" pitchFamily="34" charset="0"/>
              <a:buChar char="•"/>
            </a:pPr>
            <a:r>
              <a:rPr lang="fr-FR" dirty="0"/>
              <a:t>Tarif location: 5€</a:t>
            </a:r>
          </a:p>
        </p:txBody>
      </p:sp>
      <p:pic>
        <p:nvPicPr>
          <p:cNvPr id="1026" name="Picture 2" descr="D:\mes_documents\WILBOX\site\Images\Mecabois 400 pièc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3169940"/>
            <a:ext cx="2563316" cy="256331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mes_documents\WILBOX\site\Images\mecabois exemp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4797152"/>
            <a:ext cx="2466975"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15808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3923928" y="1916832"/>
            <a:ext cx="5220072" cy="1323439"/>
          </a:xfrm>
          <a:prstGeom prst="rect">
            <a:avLst/>
          </a:prstGeom>
          <a:noFill/>
        </p:spPr>
        <p:txBody>
          <a:bodyPr wrap="square" rtlCol="0">
            <a:spAutoFit/>
          </a:bodyPr>
          <a:lstStyle/>
          <a:p>
            <a:pPr algn="ctr"/>
            <a:r>
              <a:rPr lang="fr-FR" sz="4000" b="1" dirty="0"/>
              <a:t>JEU DE CONSTRUCTION 200 pièces ECOIFFIER </a:t>
            </a:r>
          </a:p>
        </p:txBody>
      </p:sp>
      <p:sp>
        <p:nvSpPr>
          <p:cNvPr id="9" name="ZoneTexte 8"/>
          <p:cNvSpPr txBox="1"/>
          <p:nvPr/>
        </p:nvSpPr>
        <p:spPr>
          <a:xfrm>
            <a:off x="1043608" y="2420888"/>
            <a:ext cx="3096344" cy="3139321"/>
          </a:xfrm>
          <a:prstGeom prst="rect">
            <a:avLst/>
          </a:prstGeom>
          <a:noFill/>
        </p:spPr>
        <p:txBody>
          <a:bodyPr wrap="square" rtlCol="0">
            <a:spAutoFit/>
          </a:bodyPr>
          <a:lstStyle/>
          <a:p>
            <a:pPr marL="285750" indent="-285750">
              <a:buFont typeface="Arial" pitchFamily="34" charset="0"/>
              <a:buChar char="•"/>
            </a:pPr>
            <a:r>
              <a:rPr lang="fr-FR" dirty="0"/>
              <a:t>Jeu de construction</a:t>
            </a:r>
          </a:p>
          <a:p>
            <a:pPr marL="285750" indent="-285750">
              <a:buFont typeface="Arial" pitchFamily="34" charset="0"/>
              <a:buChar char="•"/>
            </a:pPr>
            <a:r>
              <a:rPr lang="fr-FR" dirty="0"/>
              <a:t>A partir de 1 an</a:t>
            </a:r>
          </a:p>
          <a:p>
            <a:pPr marL="285750" indent="-285750">
              <a:buFont typeface="Arial" pitchFamily="34" charset="0"/>
              <a:buChar char="•"/>
            </a:pPr>
            <a:r>
              <a:rPr lang="fr-FR" dirty="0"/>
              <a:t>15 minutes</a:t>
            </a:r>
          </a:p>
          <a:p>
            <a:endParaRPr lang="fr-FR" dirty="0"/>
          </a:p>
          <a:p>
            <a:pPr marL="285750" indent="-285750">
              <a:buFont typeface="Arial" pitchFamily="34" charset="0"/>
              <a:buChar char="•"/>
            </a:pPr>
            <a:r>
              <a:rPr lang="fr-FR" dirty="0"/>
              <a:t>But: Comme les « </a:t>
            </a:r>
            <a:r>
              <a:rPr lang="fr-FR" dirty="0" err="1"/>
              <a:t>légos</a:t>
            </a:r>
            <a:r>
              <a:rPr lang="fr-FR" dirty="0"/>
              <a:t> », imbriquez des grandes pièces.</a:t>
            </a:r>
          </a:p>
          <a:p>
            <a:pPr marL="285750" indent="-285750">
              <a:buFont typeface="Arial" pitchFamily="34" charset="0"/>
              <a:buChar char="•"/>
            </a:pPr>
            <a:endParaRPr lang="fr-FR" dirty="0"/>
          </a:p>
          <a:p>
            <a:pPr marL="285750" indent="-285750">
              <a:buFont typeface="Arial" pitchFamily="34" charset="0"/>
              <a:buChar char="•"/>
            </a:pPr>
            <a:r>
              <a:rPr lang="fr-FR" dirty="0"/>
              <a:t>Tarif location: 5€ par modèle</a:t>
            </a:r>
          </a:p>
          <a:p>
            <a:pPr marL="285750" indent="-285750">
              <a:buFont typeface="Arial" pitchFamily="34" charset="0"/>
              <a:buChar char="•"/>
            </a:pPr>
            <a:r>
              <a:rPr lang="fr-FR" dirty="0"/>
              <a:t>Deux modèles disponibles</a:t>
            </a:r>
          </a:p>
        </p:txBody>
      </p:sp>
      <p:pic>
        <p:nvPicPr>
          <p:cNvPr id="2" name="Picture 2" descr="D:\mes_documents\WILBOX\site\Images\Ecoiffier abrick ble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3284984"/>
            <a:ext cx="3037608" cy="201406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mes_documents\WILBOX\site\Images\Ecoiffier abrick ve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256" y="4493409"/>
            <a:ext cx="21336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23772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4283968" y="1881640"/>
            <a:ext cx="4860032" cy="1323439"/>
          </a:xfrm>
          <a:prstGeom prst="rect">
            <a:avLst/>
          </a:prstGeom>
          <a:noFill/>
        </p:spPr>
        <p:txBody>
          <a:bodyPr wrap="square" rtlCol="0">
            <a:spAutoFit/>
          </a:bodyPr>
          <a:lstStyle/>
          <a:p>
            <a:pPr algn="ctr"/>
            <a:r>
              <a:rPr lang="fr-FR" sz="4000" b="1" dirty="0"/>
              <a:t>SMARTMAX 100 PIECES</a:t>
            </a:r>
          </a:p>
        </p:txBody>
      </p:sp>
      <p:sp>
        <p:nvSpPr>
          <p:cNvPr id="9" name="ZoneTexte 8"/>
          <p:cNvSpPr txBox="1"/>
          <p:nvPr/>
        </p:nvSpPr>
        <p:spPr>
          <a:xfrm>
            <a:off x="1043608" y="2420888"/>
            <a:ext cx="3096344" cy="3693319"/>
          </a:xfrm>
          <a:prstGeom prst="rect">
            <a:avLst/>
          </a:prstGeom>
          <a:noFill/>
        </p:spPr>
        <p:txBody>
          <a:bodyPr wrap="square" rtlCol="0">
            <a:spAutoFit/>
          </a:bodyPr>
          <a:lstStyle/>
          <a:p>
            <a:pPr marL="285750" indent="-285750">
              <a:buFont typeface="Arial" pitchFamily="34" charset="0"/>
              <a:buChar char="•"/>
            </a:pPr>
            <a:r>
              <a:rPr lang="fr-FR" dirty="0"/>
              <a:t>Grand format</a:t>
            </a:r>
          </a:p>
          <a:p>
            <a:pPr marL="285750" indent="-285750">
              <a:buFont typeface="Arial" pitchFamily="34" charset="0"/>
              <a:buChar char="•"/>
            </a:pPr>
            <a:r>
              <a:rPr lang="fr-FR" dirty="0"/>
              <a:t>Jeu de construction</a:t>
            </a:r>
          </a:p>
          <a:p>
            <a:pPr marL="285750" indent="-285750">
              <a:buFont typeface="Arial" pitchFamily="34" charset="0"/>
              <a:buChar char="•"/>
            </a:pPr>
            <a:r>
              <a:rPr lang="fr-FR" dirty="0"/>
              <a:t>A partir de 1 an</a:t>
            </a:r>
          </a:p>
          <a:p>
            <a:pPr marL="285750" indent="-285750">
              <a:buFont typeface="Arial" pitchFamily="34" charset="0"/>
              <a:buChar char="•"/>
            </a:pPr>
            <a:r>
              <a:rPr lang="fr-FR" dirty="0"/>
              <a:t>1 à 6 joueurs</a:t>
            </a:r>
          </a:p>
          <a:p>
            <a:pPr marL="285750" indent="-285750">
              <a:buFont typeface="Arial" pitchFamily="34" charset="0"/>
              <a:buChar char="•"/>
            </a:pPr>
            <a:r>
              <a:rPr lang="fr-FR" dirty="0"/>
              <a:t>15 minutes</a:t>
            </a:r>
          </a:p>
          <a:p>
            <a:endParaRPr lang="fr-FR" dirty="0"/>
          </a:p>
          <a:p>
            <a:pPr marL="285750" indent="-285750">
              <a:buFont typeface="Arial" pitchFamily="34" charset="0"/>
              <a:buChar char="•"/>
            </a:pPr>
            <a:r>
              <a:rPr lang="fr-FR" dirty="0"/>
              <a:t>But: Connectez des pièces magnétiques en toute sécurité. Construisez des formes en 2D ou en 3D.</a:t>
            </a:r>
          </a:p>
          <a:p>
            <a:pPr marL="285750" indent="-285750">
              <a:buFont typeface="Arial" pitchFamily="34" charset="0"/>
              <a:buChar char="•"/>
            </a:pPr>
            <a:endParaRPr lang="fr-FR" dirty="0"/>
          </a:p>
          <a:p>
            <a:pPr marL="285750" indent="-285750">
              <a:buFont typeface="Arial" pitchFamily="34" charset="0"/>
              <a:buChar char="•"/>
            </a:pPr>
            <a:r>
              <a:rPr lang="fr-FR" dirty="0"/>
              <a:t>Tarif location: 15€</a:t>
            </a:r>
          </a:p>
          <a:p>
            <a:pPr marL="285750" indent="-285750">
              <a:buFont typeface="Arial" pitchFamily="34" charset="0"/>
              <a:buChar char="•"/>
            </a:pPr>
            <a:r>
              <a:rPr lang="fr-FR" dirty="0"/>
              <a:t>Tarif vente: sur devis</a:t>
            </a:r>
          </a:p>
        </p:txBody>
      </p:sp>
      <p:pic>
        <p:nvPicPr>
          <p:cNvPr id="2050" name="Picture 2" descr="C:\Users\Wilbox\Pictures\iCloud Photos\My Photo Stream\Smartmax 100 pièces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3852049"/>
            <a:ext cx="4829353" cy="2434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99372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5" y="1916832"/>
            <a:ext cx="3312368" cy="707886"/>
          </a:xfrm>
          <a:prstGeom prst="rect">
            <a:avLst/>
          </a:prstGeom>
          <a:noFill/>
        </p:spPr>
        <p:txBody>
          <a:bodyPr wrap="square" rtlCol="0">
            <a:spAutoFit/>
          </a:bodyPr>
          <a:lstStyle/>
          <a:p>
            <a:pPr algn="ctr"/>
            <a:r>
              <a:rPr lang="fr-FR" sz="4000" b="1" dirty="0"/>
              <a:t>ANTI-VIRUS</a:t>
            </a:r>
          </a:p>
        </p:txBody>
      </p:sp>
      <p:sp>
        <p:nvSpPr>
          <p:cNvPr id="9" name="ZoneTexte 8"/>
          <p:cNvSpPr txBox="1"/>
          <p:nvPr/>
        </p:nvSpPr>
        <p:spPr>
          <a:xfrm>
            <a:off x="1043608" y="2420888"/>
            <a:ext cx="2880320" cy="3970318"/>
          </a:xfrm>
          <a:prstGeom prst="rect">
            <a:avLst/>
          </a:prstGeom>
          <a:noFill/>
        </p:spPr>
        <p:txBody>
          <a:bodyPr wrap="square" rtlCol="0">
            <a:spAutoFit/>
          </a:bodyPr>
          <a:lstStyle/>
          <a:p>
            <a:pPr marL="285750" indent="-285750">
              <a:buFont typeface="Arial" pitchFamily="34" charset="0"/>
              <a:buChar char="•"/>
            </a:pPr>
            <a:r>
              <a:rPr lang="fr-FR" dirty="0"/>
              <a:t>Grand format</a:t>
            </a:r>
          </a:p>
          <a:p>
            <a:pPr marL="285750" indent="-285750">
              <a:buFont typeface="Arial" pitchFamily="34" charset="0"/>
              <a:buChar char="•"/>
            </a:pPr>
            <a:r>
              <a:rPr lang="fr-FR" dirty="0"/>
              <a:t>Casse-tête</a:t>
            </a:r>
          </a:p>
          <a:p>
            <a:pPr marL="285750" indent="-285750">
              <a:buFont typeface="Arial" pitchFamily="34" charset="0"/>
              <a:buChar char="•"/>
            </a:pPr>
            <a:r>
              <a:rPr lang="fr-FR" dirty="0"/>
              <a:t>A partir de 7 ans</a:t>
            </a:r>
          </a:p>
          <a:p>
            <a:pPr marL="285750" indent="-285750">
              <a:buFont typeface="Arial" pitchFamily="34" charset="0"/>
              <a:buChar char="•"/>
            </a:pPr>
            <a:r>
              <a:rPr lang="fr-FR" dirty="0"/>
              <a:t>1 joueur</a:t>
            </a:r>
          </a:p>
          <a:p>
            <a:pPr marL="285750" indent="-285750">
              <a:buFont typeface="Arial" pitchFamily="34" charset="0"/>
              <a:buChar char="•"/>
            </a:pPr>
            <a:r>
              <a:rPr lang="fr-FR" dirty="0"/>
              <a:t>15 minutes</a:t>
            </a:r>
          </a:p>
          <a:p>
            <a:pPr marL="285750" indent="-285750">
              <a:buFont typeface="Arial" pitchFamily="34" charset="0"/>
              <a:buChar char="•"/>
            </a:pPr>
            <a:r>
              <a:rPr lang="fr-FR" dirty="0"/>
              <a:t>60 x 60 cm</a:t>
            </a:r>
          </a:p>
          <a:p>
            <a:pPr marL="285750" indent="-285750">
              <a:buFont typeface="Arial" pitchFamily="34" charset="0"/>
              <a:buChar char="•"/>
            </a:pPr>
            <a:endParaRPr lang="fr-FR" dirty="0"/>
          </a:p>
          <a:p>
            <a:pPr marL="285750" indent="-285750">
              <a:buFont typeface="Arial" pitchFamily="34" charset="0"/>
              <a:buChar char="•"/>
            </a:pPr>
            <a:r>
              <a:rPr lang="fr-FR" dirty="0"/>
              <a:t>But: Expulser le virus rouge en dehors du plateau, en faisant glisser les pièces.</a:t>
            </a:r>
          </a:p>
          <a:p>
            <a:pPr marL="285750" indent="-285750">
              <a:buFont typeface="Arial" pitchFamily="34" charset="0"/>
              <a:buChar char="•"/>
            </a:pPr>
            <a:endParaRPr lang="fr-FR" dirty="0"/>
          </a:p>
          <a:p>
            <a:pPr marL="285750" indent="-285750">
              <a:buFont typeface="Arial" pitchFamily="34" charset="0"/>
              <a:buChar char="•"/>
            </a:pPr>
            <a:r>
              <a:rPr lang="fr-FR" dirty="0"/>
              <a:t>Tarif location: 20€</a:t>
            </a:r>
          </a:p>
          <a:p>
            <a:pPr marL="285750" indent="-285750">
              <a:buFont typeface="Arial" pitchFamily="34" charset="0"/>
              <a:buChar char="•"/>
            </a:pPr>
            <a:endParaRPr lang="fr-FR" dirty="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3416" y="2996952"/>
            <a:ext cx="3989064" cy="2762796"/>
          </a:xfrm>
          <a:prstGeom prst="rect">
            <a:avLst/>
          </a:prstGeom>
        </p:spPr>
      </p:pic>
    </p:spTree>
    <p:extLst>
      <p:ext uri="{BB962C8B-B14F-4D97-AF65-F5344CB8AC3E}">
        <p14:creationId xmlns:p14="http://schemas.microsoft.com/office/powerpoint/2010/main" val="397061363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5" y="1916832"/>
            <a:ext cx="3312368" cy="707886"/>
          </a:xfrm>
          <a:prstGeom prst="rect">
            <a:avLst/>
          </a:prstGeom>
          <a:noFill/>
        </p:spPr>
        <p:txBody>
          <a:bodyPr wrap="square" rtlCol="0">
            <a:spAutoFit/>
          </a:bodyPr>
          <a:lstStyle/>
          <a:p>
            <a:pPr algn="ctr"/>
            <a:r>
              <a:rPr lang="fr-FR" sz="4000" b="1" dirty="0"/>
              <a:t>AU VOLEUR</a:t>
            </a:r>
          </a:p>
        </p:txBody>
      </p:sp>
      <p:sp>
        <p:nvSpPr>
          <p:cNvPr id="9" name="ZoneTexte 8"/>
          <p:cNvSpPr txBox="1"/>
          <p:nvPr/>
        </p:nvSpPr>
        <p:spPr>
          <a:xfrm>
            <a:off x="683568" y="2420888"/>
            <a:ext cx="3024336" cy="3970318"/>
          </a:xfrm>
          <a:prstGeom prst="rect">
            <a:avLst/>
          </a:prstGeom>
          <a:noFill/>
        </p:spPr>
        <p:txBody>
          <a:bodyPr wrap="square" rtlCol="0">
            <a:spAutoFit/>
          </a:bodyPr>
          <a:lstStyle/>
          <a:p>
            <a:pPr marL="285750" indent="-285750">
              <a:buFont typeface="Arial" pitchFamily="34" charset="0"/>
              <a:buChar char="•"/>
            </a:pPr>
            <a:r>
              <a:rPr lang="fr-FR" dirty="0"/>
              <a:t>Grand format</a:t>
            </a:r>
          </a:p>
          <a:p>
            <a:pPr marL="285750" indent="-285750">
              <a:buFont typeface="Arial" pitchFamily="34" charset="0"/>
              <a:buChar char="•"/>
            </a:pPr>
            <a:r>
              <a:rPr lang="fr-FR" dirty="0"/>
              <a:t>Casse-tête</a:t>
            </a:r>
          </a:p>
          <a:p>
            <a:pPr marL="285750" indent="-285750">
              <a:buFont typeface="Arial" pitchFamily="34" charset="0"/>
              <a:buChar char="•"/>
            </a:pPr>
            <a:r>
              <a:rPr lang="fr-FR" dirty="0"/>
              <a:t>A partir de 7 ans</a:t>
            </a:r>
          </a:p>
          <a:p>
            <a:pPr marL="285750" indent="-285750">
              <a:buFont typeface="Arial" pitchFamily="34" charset="0"/>
              <a:buChar char="•"/>
            </a:pPr>
            <a:r>
              <a:rPr lang="fr-FR" dirty="0"/>
              <a:t>1 joueur</a:t>
            </a:r>
          </a:p>
          <a:p>
            <a:pPr marL="285750" indent="-285750">
              <a:buFont typeface="Arial" pitchFamily="34" charset="0"/>
              <a:buChar char="•"/>
            </a:pPr>
            <a:r>
              <a:rPr lang="fr-FR" dirty="0"/>
              <a:t>15 minutes</a:t>
            </a:r>
          </a:p>
          <a:p>
            <a:pPr marL="285750" indent="-285750">
              <a:buFont typeface="Arial" pitchFamily="34" charset="0"/>
              <a:buChar char="•"/>
            </a:pPr>
            <a:r>
              <a:rPr lang="fr-FR" dirty="0"/>
              <a:t>60 x 60 cm</a:t>
            </a:r>
          </a:p>
          <a:p>
            <a:pPr marL="285750" indent="-285750">
              <a:buFont typeface="Arial" pitchFamily="34" charset="0"/>
              <a:buChar char="•"/>
            </a:pPr>
            <a:endParaRPr lang="fr-FR" dirty="0"/>
          </a:p>
          <a:p>
            <a:pPr marL="285750" indent="-285750">
              <a:buFont typeface="Arial" pitchFamily="34" charset="0"/>
              <a:buChar char="•"/>
            </a:pPr>
            <a:r>
              <a:rPr lang="fr-FR" dirty="0"/>
              <a:t>But: Placer les voitures de police (6 pièces) pour empêcher le voleur de s'échapper(une pièce voiture rouge.</a:t>
            </a:r>
          </a:p>
          <a:p>
            <a:pPr marL="285750" indent="-285750">
              <a:buFont typeface="Arial" pitchFamily="34" charset="0"/>
              <a:buChar char="•"/>
            </a:pPr>
            <a:endParaRPr lang="fr-FR" dirty="0"/>
          </a:p>
          <a:p>
            <a:pPr marL="285750" indent="-285750">
              <a:buFont typeface="Arial" pitchFamily="34" charset="0"/>
              <a:buChar char="•"/>
            </a:pPr>
            <a:r>
              <a:rPr lang="fr-FR" dirty="0"/>
              <a:t>Tarif location: 20€</a:t>
            </a: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298" y="2924944"/>
            <a:ext cx="4422182" cy="3312368"/>
          </a:xfrm>
          <a:prstGeom prst="rect">
            <a:avLst/>
          </a:prstGeom>
        </p:spPr>
      </p:pic>
    </p:spTree>
    <p:extLst>
      <p:ext uri="{BB962C8B-B14F-4D97-AF65-F5344CB8AC3E}">
        <p14:creationId xmlns:p14="http://schemas.microsoft.com/office/powerpoint/2010/main" val="426838987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4470298" y="1628800"/>
            <a:ext cx="4422181" cy="707886"/>
          </a:xfrm>
          <a:prstGeom prst="rect">
            <a:avLst/>
          </a:prstGeom>
          <a:noFill/>
        </p:spPr>
        <p:txBody>
          <a:bodyPr wrap="square" rtlCol="0">
            <a:spAutoFit/>
          </a:bodyPr>
          <a:lstStyle/>
          <a:p>
            <a:pPr algn="ctr"/>
            <a:r>
              <a:rPr lang="fr-FR" sz="4000" b="1" dirty="0"/>
              <a:t>Game Over</a:t>
            </a:r>
          </a:p>
        </p:txBody>
      </p:sp>
      <p:sp>
        <p:nvSpPr>
          <p:cNvPr id="9" name="ZoneTexte 8"/>
          <p:cNvSpPr txBox="1"/>
          <p:nvPr/>
        </p:nvSpPr>
        <p:spPr>
          <a:xfrm>
            <a:off x="683568" y="2420888"/>
            <a:ext cx="3024336" cy="3693319"/>
          </a:xfrm>
          <a:prstGeom prst="rect">
            <a:avLst/>
          </a:prstGeom>
          <a:noFill/>
        </p:spPr>
        <p:txBody>
          <a:bodyPr wrap="square" rtlCol="0">
            <a:spAutoFit/>
          </a:bodyPr>
          <a:lstStyle/>
          <a:p>
            <a:pPr marL="285750" indent="-285750">
              <a:buFont typeface="Arial" pitchFamily="34" charset="0"/>
              <a:buChar char="•"/>
            </a:pPr>
            <a:r>
              <a:rPr lang="fr-FR" dirty="0"/>
              <a:t>Grand format</a:t>
            </a:r>
          </a:p>
          <a:p>
            <a:pPr marL="285750" indent="-285750">
              <a:buFont typeface="Arial" pitchFamily="34" charset="0"/>
              <a:buChar char="•"/>
            </a:pPr>
            <a:r>
              <a:rPr lang="fr-FR" dirty="0"/>
              <a:t>Mémoire</a:t>
            </a:r>
          </a:p>
          <a:p>
            <a:pPr marL="285750" indent="-285750">
              <a:buFont typeface="Arial" pitchFamily="34" charset="0"/>
              <a:buChar char="•"/>
            </a:pPr>
            <a:r>
              <a:rPr lang="fr-FR" dirty="0"/>
              <a:t>A partir de 7 ans</a:t>
            </a:r>
          </a:p>
          <a:p>
            <a:pPr marL="285750" indent="-285750">
              <a:buFont typeface="Arial" pitchFamily="34" charset="0"/>
              <a:buChar char="•"/>
            </a:pPr>
            <a:r>
              <a:rPr lang="fr-FR" dirty="0"/>
              <a:t>2 à 4 joueurs</a:t>
            </a:r>
          </a:p>
          <a:p>
            <a:pPr marL="285750" indent="-285750">
              <a:buFont typeface="Arial" pitchFamily="34" charset="0"/>
              <a:buChar char="•"/>
            </a:pPr>
            <a:r>
              <a:rPr lang="fr-FR" dirty="0"/>
              <a:t>10 minutes</a:t>
            </a:r>
          </a:p>
          <a:p>
            <a:pPr marL="285750" indent="-285750">
              <a:buFont typeface="Arial" pitchFamily="34" charset="0"/>
              <a:buChar char="•"/>
            </a:pPr>
            <a:r>
              <a:rPr lang="fr-FR" dirty="0"/>
              <a:t>50 x 50 cm</a:t>
            </a:r>
          </a:p>
          <a:p>
            <a:pPr marL="285750" indent="-285750">
              <a:buFont typeface="Arial" pitchFamily="34" charset="0"/>
              <a:buChar char="•"/>
            </a:pPr>
            <a:endParaRPr lang="fr-FR" dirty="0"/>
          </a:p>
          <a:p>
            <a:pPr marL="285750" indent="-285750">
              <a:buFont typeface="Arial" pitchFamily="34" charset="0"/>
              <a:buChar char="•"/>
            </a:pPr>
            <a:r>
              <a:rPr lang="fr-FR" dirty="0"/>
              <a:t>But: Trouver la clé et la princesse en éliminant les monstres sur votre parcours.</a:t>
            </a:r>
          </a:p>
          <a:p>
            <a:pPr marL="285750" indent="-285750">
              <a:buFont typeface="Arial" pitchFamily="34" charset="0"/>
              <a:buChar char="•"/>
            </a:pPr>
            <a:endParaRPr lang="fr-FR" dirty="0"/>
          </a:p>
          <a:p>
            <a:pPr marL="285750" indent="-285750">
              <a:buFont typeface="Arial" pitchFamily="34" charset="0"/>
              <a:buChar char="•"/>
            </a:pPr>
            <a:r>
              <a:rPr lang="fr-FR" dirty="0"/>
              <a:t>Tarif location: 10€</a:t>
            </a:r>
          </a:p>
        </p:txBody>
      </p:sp>
      <p:pic>
        <p:nvPicPr>
          <p:cNvPr id="2" name="Picture 2" descr="C:\Users\Wilbox\Documents\WILBOX\site\Images\Location\Game 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1308" y="2325021"/>
            <a:ext cx="1440159" cy="16024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Wilbox\Documents\WILBOX\site\Images\Location\Game over X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1366" y="3990548"/>
            <a:ext cx="3603122" cy="2606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457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4932040" y="1916832"/>
            <a:ext cx="3832539" cy="707886"/>
          </a:xfrm>
          <a:prstGeom prst="rect">
            <a:avLst/>
          </a:prstGeom>
          <a:noFill/>
        </p:spPr>
        <p:txBody>
          <a:bodyPr wrap="square" rtlCol="0">
            <a:spAutoFit/>
          </a:bodyPr>
          <a:lstStyle/>
          <a:p>
            <a:pPr algn="ctr"/>
            <a:r>
              <a:rPr lang="fr-FR" sz="4000" b="1" dirty="0" err="1"/>
              <a:t>Esquisland</a:t>
            </a:r>
            <a:endParaRPr lang="fr-FR" sz="4000" b="1" dirty="0"/>
          </a:p>
        </p:txBody>
      </p:sp>
      <p:sp>
        <p:nvSpPr>
          <p:cNvPr id="9" name="ZoneTexte 8"/>
          <p:cNvSpPr txBox="1"/>
          <p:nvPr/>
        </p:nvSpPr>
        <p:spPr>
          <a:xfrm>
            <a:off x="1043608" y="2420888"/>
            <a:ext cx="2664296" cy="4247317"/>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Jeu d’équilibre</a:t>
            </a:r>
          </a:p>
          <a:p>
            <a:pPr marL="285750" indent="-285750">
              <a:buFont typeface="Arial" pitchFamily="34" charset="0"/>
              <a:buChar char="•"/>
            </a:pPr>
            <a:r>
              <a:rPr lang="fr-FR" dirty="0"/>
              <a:t>A partir de 8 ans</a:t>
            </a:r>
          </a:p>
          <a:p>
            <a:pPr marL="285750" indent="-285750">
              <a:buFont typeface="Arial" pitchFamily="34" charset="0"/>
              <a:buChar char="•"/>
            </a:pPr>
            <a:r>
              <a:rPr lang="fr-FR" dirty="0"/>
              <a:t>2 à 6 joueurs</a:t>
            </a:r>
          </a:p>
          <a:p>
            <a:pPr marL="285750" indent="-285750">
              <a:buFont typeface="Arial" pitchFamily="34" charset="0"/>
              <a:buChar char="•"/>
            </a:pPr>
            <a:r>
              <a:rPr lang="fr-FR" dirty="0"/>
              <a:t>15 minutes</a:t>
            </a:r>
          </a:p>
          <a:p>
            <a:pPr marL="285750" indent="-285750">
              <a:buFont typeface="Arial" pitchFamily="34" charset="0"/>
              <a:buChar char="•"/>
            </a:pPr>
            <a:r>
              <a:rPr lang="fr-FR" dirty="0"/>
              <a:t>40cm  de diamètre</a:t>
            </a:r>
          </a:p>
          <a:p>
            <a:pPr marL="285750" indent="-285750">
              <a:buFont typeface="Arial" pitchFamily="34" charset="0"/>
              <a:buChar char="•"/>
            </a:pPr>
            <a:endParaRPr lang="fr-FR" dirty="0"/>
          </a:p>
          <a:p>
            <a:pPr marL="285750" indent="-285750">
              <a:buFont typeface="Arial" pitchFamily="34" charset="0"/>
              <a:buChar char="•"/>
            </a:pPr>
            <a:r>
              <a:rPr lang="fr-FR" dirty="0"/>
              <a:t>But: Placer les pièces en bois sans faire tomber le plateau en équilibre sur une boule</a:t>
            </a:r>
          </a:p>
          <a:p>
            <a:pPr marL="285750" indent="-285750">
              <a:buFont typeface="Arial" pitchFamily="34" charset="0"/>
              <a:buChar char="•"/>
            </a:pPr>
            <a:endParaRPr lang="fr-FR" dirty="0"/>
          </a:p>
          <a:p>
            <a:pPr marL="285750" indent="-285750">
              <a:buFont typeface="Arial" pitchFamily="34" charset="0"/>
              <a:buChar char="•"/>
            </a:pPr>
            <a:r>
              <a:rPr lang="fr-FR" dirty="0"/>
              <a:t>Tarif location: 15€</a:t>
            </a:r>
          </a:p>
          <a:p>
            <a:pPr marL="285750" indent="-285750">
              <a:buFont typeface="Arial" pitchFamily="34" charset="0"/>
              <a:buChar char="•"/>
            </a:pPr>
            <a:endParaRPr lang="fr-FR" dirty="0"/>
          </a:p>
          <a:p>
            <a:pPr marL="285750" indent="-285750">
              <a:buFont typeface="Arial" pitchFamily="34" charset="0"/>
              <a:buChar char="•"/>
            </a:pPr>
            <a:endParaRPr lang="fr-FR" dirty="0"/>
          </a:p>
        </p:txBody>
      </p:sp>
      <p:pic>
        <p:nvPicPr>
          <p:cNvPr id="6" name="Image 5" descr="Une image contenant table, table à pied central&#10;&#10;Le contenu généré par l’IA peut être incorrect.">
            <a:extLst>
              <a:ext uri="{FF2B5EF4-FFF2-40B4-BE49-F238E27FC236}">
                <a16:creationId xmlns:a16="http://schemas.microsoft.com/office/drawing/2014/main" id="{B2D5CC17-20C2-E412-7FED-64EF784D5D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0555" y="2935387"/>
            <a:ext cx="3301925" cy="3301925"/>
          </a:xfrm>
          <a:prstGeom prst="rect">
            <a:avLst/>
          </a:prstGeom>
        </p:spPr>
      </p:pic>
    </p:spTree>
    <p:extLst>
      <p:ext uri="{BB962C8B-B14F-4D97-AF65-F5344CB8AC3E}">
        <p14:creationId xmlns:p14="http://schemas.microsoft.com/office/powerpoint/2010/main" val="208464224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5" y="1916832"/>
            <a:ext cx="3312368" cy="707886"/>
          </a:xfrm>
          <a:prstGeom prst="rect">
            <a:avLst/>
          </a:prstGeom>
          <a:noFill/>
        </p:spPr>
        <p:txBody>
          <a:bodyPr wrap="square" rtlCol="0">
            <a:spAutoFit/>
          </a:bodyPr>
          <a:lstStyle/>
          <a:p>
            <a:pPr algn="ctr"/>
            <a:r>
              <a:rPr lang="fr-FR" sz="4000" b="1" dirty="0"/>
              <a:t>CONCEPT XL</a:t>
            </a:r>
          </a:p>
        </p:txBody>
      </p:sp>
      <p:sp>
        <p:nvSpPr>
          <p:cNvPr id="9" name="ZoneTexte 8"/>
          <p:cNvSpPr txBox="1"/>
          <p:nvPr/>
        </p:nvSpPr>
        <p:spPr>
          <a:xfrm>
            <a:off x="467544" y="2420888"/>
            <a:ext cx="3456384" cy="3693319"/>
          </a:xfrm>
          <a:prstGeom prst="rect">
            <a:avLst/>
          </a:prstGeom>
          <a:noFill/>
        </p:spPr>
        <p:txBody>
          <a:bodyPr wrap="square" rtlCol="0">
            <a:spAutoFit/>
          </a:bodyPr>
          <a:lstStyle/>
          <a:p>
            <a:pPr marL="285750" indent="-285750">
              <a:buFont typeface="Arial" pitchFamily="34" charset="0"/>
              <a:buChar char="•"/>
            </a:pPr>
            <a:r>
              <a:rPr lang="fr-FR" dirty="0"/>
              <a:t>Grand format</a:t>
            </a:r>
          </a:p>
          <a:p>
            <a:pPr marL="285750" indent="-285750">
              <a:buFont typeface="Arial" pitchFamily="34" charset="0"/>
              <a:buChar char="•"/>
            </a:pPr>
            <a:r>
              <a:rPr lang="fr-FR" dirty="0"/>
              <a:t>Ambiance</a:t>
            </a:r>
          </a:p>
          <a:p>
            <a:pPr marL="285750" indent="-285750">
              <a:buFont typeface="Arial" pitchFamily="34" charset="0"/>
              <a:buChar char="•"/>
            </a:pPr>
            <a:r>
              <a:rPr lang="fr-FR" dirty="0"/>
              <a:t>A partir de 10 ans</a:t>
            </a:r>
          </a:p>
          <a:p>
            <a:pPr marL="285750" indent="-285750">
              <a:buFont typeface="Arial" pitchFamily="34" charset="0"/>
              <a:buChar char="•"/>
            </a:pPr>
            <a:r>
              <a:rPr lang="fr-FR" dirty="0"/>
              <a:t>2 à 20 joueurs</a:t>
            </a:r>
          </a:p>
          <a:p>
            <a:pPr marL="285750" indent="-285750">
              <a:buFont typeface="Arial" pitchFamily="34" charset="0"/>
              <a:buChar char="•"/>
            </a:pPr>
            <a:r>
              <a:rPr lang="fr-FR" dirty="0"/>
              <a:t>15 minutes</a:t>
            </a:r>
          </a:p>
          <a:p>
            <a:pPr marL="285750" indent="-285750">
              <a:buFont typeface="Arial" pitchFamily="34" charset="0"/>
              <a:buChar char="•"/>
            </a:pPr>
            <a:r>
              <a:rPr lang="fr-FR" dirty="0"/>
              <a:t>75 x 75 cm</a:t>
            </a:r>
          </a:p>
          <a:p>
            <a:pPr marL="285750" indent="-285750">
              <a:buFont typeface="Arial" pitchFamily="34" charset="0"/>
              <a:buChar char="•"/>
            </a:pPr>
            <a:endParaRPr lang="fr-FR" dirty="0"/>
          </a:p>
          <a:p>
            <a:pPr marL="285750" indent="-285750">
              <a:buFont typeface="Arial" pitchFamily="34" charset="0"/>
              <a:buChar char="•"/>
            </a:pPr>
            <a:r>
              <a:rPr lang="fr-FR" dirty="0"/>
              <a:t>But: Faire deviner des mots ou expressions en utilisant uniquement des icônes.</a:t>
            </a:r>
          </a:p>
          <a:p>
            <a:pPr marL="285750" indent="-285750">
              <a:buFont typeface="Arial" pitchFamily="34" charset="0"/>
              <a:buChar char="•"/>
            </a:pPr>
            <a:endParaRPr lang="fr-FR" dirty="0"/>
          </a:p>
          <a:p>
            <a:pPr marL="285750" indent="-285750">
              <a:buFont typeface="Arial" pitchFamily="34" charset="0"/>
              <a:buChar char="•"/>
            </a:pPr>
            <a:r>
              <a:rPr lang="fr-FR" dirty="0"/>
              <a:t>Tarif location: 10€ (jeu + tapis)</a:t>
            </a:r>
          </a:p>
          <a:p>
            <a:endParaRPr lang="fr-FR" dirty="0"/>
          </a:p>
        </p:txBody>
      </p:sp>
      <p:pic>
        <p:nvPicPr>
          <p:cNvPr id="1027" name="Picture 3" descr="C:\Users\Wilbox\Downloads\concept as d'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272" y="5376302"/>
            <a:ext cx="1933476" cy="143399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D:\mes_documents\WILBOX\site\Images\concept playma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904" y="2708920"/>
            <a:ext cx="3317254" cy="331725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Wilbox\Pictures\iCloud Photos\My Photo Stream\IMG_254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2579" y="2624718"/>
            <a:ext cx="2160240" cy="1620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51226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4470298" y="1628800"/>
            <a:ext cx="4422181" cy="1323439"/>
          </a:xfrm>
          <a:prstGeom prst="rect">
            <a:avLst/>
          </a:prstGeom>
          <a:noFill/>
        </p:spPr>
        <p:txBody>
          <a:bodyPr wrap="square" rtlCol="0">
            <a:spAutoFit/>
          </a:bodyPr>
          <a:lstStyle/>
          <a:p>
            <a:pPr algn="ctr"/>
            <a:r>
              <a:rPr lang="fr-FR" sz="4000" b="1" dirty="0"/>
              <a:t>La traversée du Mont Saint-Michel</a:t>
            </a:r>
          </a:p>
        </p:txBody>
      </p:sp>
      <p:sp>
        <p:nvSpPr>
          <p:cNvPr id="9" name="ZoneTexte 8"/>
          <p:cNvSpPr txBox="1"/>
          <p:nvPr/>
        </p:nvSpPr>
        <p:spPr>
          <a:xfrm>
            <a:off x="683568" y="2420888"/>
            <a:ext cx="3024336" cy="3693319"/>
          </a:xfrm>
          <a:prstGeom prst="rect">
            <a:avLst/>
          </a:prstGeom>
          <a:noFill/>
        </p:spPr>
        <p:txBody>
          <a:bodyPr wrap="square" rtlCol="0">
            <a:spAutoFit/>
          </a:bodyPr>
          <a:lstStyle/>
          <a:p>
            <a:pPr marL="285750" indent="-285750">
              <a:buFont typeface="Arial" pitchFamily="34" charset="0"/>
              <a:buChar char="•"/>
            </a:pPr>
            <a:r>
              <a:rPr lang="fr-FR" dirty="0"/>
              <a:t>Grand format</a:t>
            </a:r>
          </a:p>
          <a:p>
            <a:pPr marL="285750" indent="-285750">
              <a:buFont typeface="Arial" pitchFamily="34" charset="0"/>
              <a:buChar char="•"/>
            </a:pPr>
            <a:r>
              <a:rPr lang="fr-FR" dirty="0"/>
              <a:t>Parcours</a:t>
            </a:r>
          </a:p>
          <a:p>
            <a:pPr marL="285750" indent="-285750">
              <a:buFont typeface="Arial" pitchFamily="34" charset="0"/>
              <a:buChar char="•"/>
            </a:pPr>
            <a:r>
              <a:rPr lang="fr-FR" dirty="0"/>
              <a:t>A partir de 7 ans</a:t>
            </a:r>
          </a:p>
          <a:p>
            <a:pPr marL="285750" indent="-285750">
              <a:buFont typeface="Arial" pitchFamily="34" charset="0"/>
              <a:buChar char="•"/>
            </a:pPr>
            <a:r>
              <a:rPr lang="fr-FR" dirty="0"/>
              <a:t>1 à 7 joueurs</a:t>
            </a:r>
          </a:p>
          <a:p>
            <a:pPr marL="285750" indent="-285750">
              <a:buFont typeface="Arial" pitchFamily="34" charset="0"/>
              <a:buChar char="•"/>
            </a:pPr>
            <a:r>
              <a:rPr lang="fr-FR" dirty="0"/>
              <a:t>20 minutes</a:t>
            </a:r>
          </a:p>
          <a:p>
            <a:pPr marL="285750" indent="-285750">
              <a:buFont typeface="Arial" pitchFamily="34" charset="0"/>
              <a:buChar char="•"/>
            </a:pPr>
            <a:r>
              <a:rPr lang="fr-FR" dirty="0"/>
              <a:t>100 x 60 cm</a:t>
            </a:r>
          </a:p>
          <a:p>
            <a:pPr marL="285750" indent="-285750">
              <a:buFont typeface="Arial" pitchFamily="34" charset="0"/>
              <a:buChar char="•"/>
            </a:pPr>
            <a:endParaRPr lang="fr-FR" dirty="0"/>
          </a:p>
          <a:p>
            <a:pPr marL="285750" indent="-285750">
              <a:buFont typeface="Arial" pitchFamily="34" charset="0"/>
              <a:buChar char="•"/>
            </a:pPr>
            <a:r>
              <a:rPr lang="fr-FR" dirty="0"/>
              <a:t>But: Traverser la baie du Mont Saint-Michel en s’aidant des autres pèlerins et en évitant la marée.</a:t>
            </a:r>
          </a:p>
          <a:p>
            <a:pPr marL="285750" indent="-285750">
              <a:buFont typeface="Arial" pitchFamily="34" charset="0"/>
              <a:buChar char="•"/>
            </a:pPr>
            <a:endParaRPr lang="fr-FR" dirty="0"/>
          </a:p>
          <a:p>
            <a:pPr marL="285750" indent="-285750">
              <a:buFont typeface="Arial" pitchFamily="34" charset="0"/>
              <a:buChar char="•"/>
            </a:pPr>
            <a:r>
              <a:rPr lang="fr-FR" dirty="0"/>
              <a:t>Tarif location: 10€</a:t>
            </a:r>
          </a:p>
        </p:txBody>
      </p:sp>
      <p:pic>
        <p:nvPicPr>
          <p:cNvPr id="1026" name="Picture 2" descr="C:\Users\Wilbox\Documents\WILBOX\site\Images\traversée MSM XX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2924944"/>
            <a:ext cx="4299404" cy="129614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Wilbox\Documents\WILBOX\site\Images\Plateau MSM XX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943" y="4129048"/>
            <a:ext cx="4205649" cy="2621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7504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4470298" y="2145050"/>
            <a:ext cx="4422181" cy="707886"/>
          </a:xfrm>
          <a:prstGeom prst="rect">
            <a:avLst/>
          </a:prstGeom>
          <a:noFill/>
        </p:spPr>
        <p:txBody>
          <a:bodyPr wrap="square" rtlCol="0">
            <a:spAutoFit/>
          </a:bodyPr>
          <a:lstStyle/>
          <a:p>
            <a:pPr algn="ctr"/>
            <a:r>
              <a:rPr lang="fr-FR" sz="4000" b="1" dirty="0"/>
              <a:t>CODE NAMES XL</a:t>
            </a:r>
          </a:p>
        </p:txBody>
      </p:sp>
      <p:sp>
        <p:nvSpPr>
          <p:cNvPr id="9" name="ZoneTexte 8"/>
          <p:cNvSpPr txBox="1"/>
          <p:nvPr/>
        </p:nvSpPr>
        <p:spPr>
          <a:xfrm>
            <a:off x="683568" y="2420888"/>
            <a:ext cx="3024336" cy="3416320"/>
          </a:xfrm>
          <a:prstGeom prst="rect">
            <a:avLst/>
          </a:prstGeom>
          <a:noFill/>
        </p:spPr>
        <p:txBody>
          <a:bodyPr wrap="square" rtlCol="0">
            <a:spAutoFit/>
          </a:bodyPr>
          <a:lstStyle/>
          <a:p>
            <a:pPr marL="285750" indent="-285750">
              <a:buFont typeface="Arial" pitchFamily="34" charset="0"/>
              <a:buChar char="•"/>
            </a:pPr>
            <a:r>
              <a:rPr lang="fr-FR" dirty="0"/>
              <a:t>Grand format</a:t>
            </a:r>
          </a:p>
          <a:p>
            <a:pPr marL="285750" indent="-285750">
              <a:buFont typeface="Arial" pitchFamily="34" charset="0"/>
              <a:buChar char="•"/>
            </a:pPr>
            <a:r>
              <a:rPr lang="fr-FR" dirty="0"/>
              <a:t>Association d’idées</a:t>
            </a:r>
          </a:p>
          <a:p>
            <a:pPr marL="285750" indent="-285750">
              <a:buFont typeface="Arial" pitchFamily="34" charset="0"/>
              <a:buChar char="•"/>
            </a:pPr>
            <a:r>
              <a:rPr lang="fr-FR" dirty="0"/>
              <a:t>A partir de 12 ans</a:t>
            </a:r>
          </a:p>
          <a:p>
            <a:pPr marL="285750" indent="-285750">
              <a:buFont typeface="Arial" pitchFamily="34" charset="0"/>
              <a:buChar char="•"/>
            </a:pPr>
            <a:r>
              <a:rPr lang="fr-FR" dirty="0"/>
              <a:t>2 à 12 joueurs</a:t>
            </a:r>
          </a:p>
          <a:p>
            <a:pPr marL="285750" indent="-285750">
              <a:buFont typeface="Arial" pitchFamily="34" charset="0"/>
              <a:buChar char="•"/>
            </a:pPr>
            <a:r>
              <a:rPr lang="fr-FR" dirty="0"/>
              <a:t>20 minutes</a:t>
            </a:r>
          </a:p>
          <a:p>
            <a:pPr marL="285750" indent="-285750">
              <a:buFont typeface="Arial" pitchFamily="34" charset="0"/>
              <a:buChar char="•"/>
            </a:pPr>
            <a:endParaRPr lang="fr-FR" dirty="0"/>
          </a:p>
          <a:p>
            <a:pPr marL="285750" indent="-285750">
              <a:buFont typeface="Arial" pitchFamily="34" charset="0"/>
              <a:buChar char="•"/>
            </a:pPr>
            <a:r>
              <a:rPr lang="fr-FR" dirty="0"/>
              <a:t>But: Faire deviner des mots à son équipe par association de mots.</a:t>
            </a:r>
          </a:p>
          <a:p>
            <a:pPr marL="285750" indent="-285750">
              <a:buFont typeface="Arial" pitchFamily="34" charset="0"/>
              <a:buChar char="•"/>
            </a:pPr>
            <a:endParaRPr lang="fr-FR" dirty="0"/>
          </a:p>
          <a:p>
            <a:pPr marL="285750" indent="-285750">
              <a:buFont typeface="Arial" pitchFamily="34" charset="0"/>
              <a:buChar char="•"/>
            </a:pPr>
            <a:r>
              <a:rPr lang="fr-FR" dirty="0"/>
              <a:t>Tarif location: 10€</a:t>
            </a:r>
          </a:p>
          <a:p>
            <a:pPr marL="285750" indent="-285750">
              <a:buFont typeface="Arial" pitchFamily="34" charset="0"/>
              <a:buChar char="•"/>
            </a:pPr>
            <a:r>
              <a:rPr lang="fr-FR" dirty="0"/>
              <a:t>Tarif vente: sur devis</a:t>
            </a:r>
          </a:p>
        </p:txBody>
      </p:sp>
      <p:pic>
        <p:nvPicPr>
          <p:cNvPr id="1026" name="Picture 2" descr="D:\mes_documents\WILBOX\site\Images\code names xx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5" y="2981518"/>
            <a:ext cx="2607201" cy="3543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76212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4470298" y="2145050"/>
            <a:ext cx="4422181" cy="707886"/>
          </a:xfrm>
          <a:prstGeom prst="rect">
            <a:avLst/>
          </a:prstGeom>
          <a:noFill/>
        </p:spPr>
        <p:txBody>
          <a:bodyPr wrap="square" rtlCol="0">
            <a:spAutoFit/>
          </a:bodyPr>
          <a:lstStyle/>
          <a:p>
            <a:pPr algn="ctr"/>
            <a:r>
              <a:rPr lang="fr-FR" sz="4000" b="1" dirty="0"/>
              <a:t>KINGDOMINO XL</a:t>
            </a:r>
          </a:p>
        </p:txBody>
      </p:sp>
      <p:sp>
        <p:nvSpPr>
          <p:cNvPr id="9" name="ZoneTexte 8"/>
          <p:cNvSpPr txBox="1"/>
          <p:nvPr/>
        </p:nvSpPr>
        <p:spPr>
          <a:xfrm>
            <a:off x="683568" y="2420888"/>
            <a:ext cx="3024336" cy="3693319"/>
          </a:xfrm>
          <a:prstGeom prst="rect">
            <a:avLst/>
          </a:prstGeom>
          <a:noFill/>
        </p:spPr>
        <p:txBody>
          <a:bodyPr wrap="square" rtlCol="0">
            <a:spAutoFit/>
          </a:bodyPr>
          <a:lstStyle/>
          <a:p>
            <a:pPr marL="285750" indent="-285750">
              <a:buFont typeface="Arial" pitchFamily="34" charset="0"/>
              <a:buChar char="•"/>
            </a:pPr>
            <a:r>
              <a:rPr lang="fr-FR" dirty="0"/>
              <a:t>Grand format</a:t>
            </a:r>
          </a:p>
          <a:p>
            <a:pPr marL="285750" indent="-285750">
              <a:buFont typeface="Arial" pitchFamily="34" charset="0"/>
              <a:buChar char="•"/>
            </a:pPr>
            <a:r>
              <a:rPr lang="fr-FR" dirty="0"/>
              <a:t>Placement</a:t>
            </a:r>
          </a:p>
          <a:p>
            <a:pPr marL="285750" indent="-285750">
              <a:buFont typeface="Arial" pitchFamily="34" charset="0"/>
              <a:buChar char="•"/>
            </a:pPr>
            <a:r>
              <a:rPr lang="fr-FR" dirty="0"/>
              <a:t>A partir de 8 ans</a:t>
            </a:r>
          </a:p>
          <a:p>
            <a:pPr marL="285750" indent="-285750">
              <a:buFont typeface="Arial" pitchFamily="34" charset="0"/>
              <a:buChar char="•"/>
            </a:pPr>
            <a:r>
              <a:rPr lang="fr-FR" dirty="0"/>
              <a:t>2 à 4 joueurs</a:t>
            </a:r>
          </a:p>
          <a:p>
            <a:pPr marL="285750" indent="-285750">
              <a:buFont typeface="Arial" pitchFamily="34" charset="0"/>
              <a:buChar char="•"/>
            </a:pPr>
            <a:r>
              <a:rPr lang="fr-FR" dirty="0"/>
              <a:t>20 minutes</a:t>
            </a:r>
          </a:p>
          <a:p>
            <a:pPr marL="285750" indent="-285750">
              <a:buFont typeface="Arial" pitchFamily="34" charset="0"/>
              <a:buChar char="•"/>
            </a:pPr>
            <a:r>
              <a:rPr lang="fr-FR" dirty="0"/>
              <a:t>40 x 40  cm</a:t>
            </a:r>
          </a:p>
          <a:p>
            <a:pPr marL="285750" indent="-285750">
              <a:buFont typeface="Arial" pitchFamily="34" charset="0"/>
              <a:buChar char="•"/>
            </a:pPr>
            <a:endParaRPr lang="fr-FR" dirty="0"/>
          </a:p>
          <a:p>
            <a:pPr marL="285750" indent="-285750">
              <a:buFont typeface="Arial" pitchFamily="34" charset="0"/>
              <a:buChar char="•"/>
            </a:pPr>
            <a:r>
              <a:rPr lang="fr-FR" dirty="0"/>
              <a:t>But: A la manière des dominos, construire un royaume selon les paysages et les richesses.</a:t>
            </a:r>
          </a:p>
          <a:p>
            <a:pPr marL="285750" indent="-285750">
              <a:buFont typeface="Arial" pitchFamily="34" charset="0"/>
              <a:buChar char="•"/>
            </a:pPr>
            <a:endParaRPr lang="fr-FR" dirty="0"/>
          </a:p>
          <a:p>
            <a:pPr marL="285750" indent="-285750">
              <a:buFont typeface="Arial" pitchFamily="34" charset="0"/>
              <a:buChar char="•"/>
            </a:pPr>
            <a:r>
              <a:rPr lang="fr-FR" dirty="0"/>
              <a:t>Tarif location: 10€</a:t>
            </a:r>
          </a:p>
        </p:txBody>
      </p:sp>
      <p:pic>
        <p:nvPicPr>
          <p:cNvPr id="4098" name="Picture 2" descr="D:\mes_documents\WILBOX\site\Images\A transferer\Kingdomin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0363" y="2800635"/>
            <a:ext cx="3153375" cy="3508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7519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5" y="1916832"/>
            <a:ext cx="3312368" cy="707886"/>
          </a:xfrm>
          <a:prstGeom prst="rect">
            <a:avLst/>
          </a:prstGeom>
          <a:noFill/>
        </p:spPr>
        <p:txBody>
          <a:bodyPr wrap="square" rtlCol="0">
            <a:spAutoFit/>
          </a:bodyPr>
          <a:lstStyle/>
          <a:p>
            <a:pPr algn="ctr"/>
            <a:r>
              <a:rPr lang="fr-FR" sz="4000" b="1" dirty="0"/>
              <a:t>TAKENOKO XL</a:t>
            </a:r>
          </a:p>
        </p:txBody>
      </p:sp>
      <p:sp>
        <p:nvSpPr>
          <p:cNvPr id="9" name="ZoneTexte 8"/>
          <p:cNvSpPr txBox="1"/>
          <p:nvPr/>
        </p:nvSpPr>
        <p:spPr>
          <a:xfrm>
            <a:off x="1043608" y="2420888"/>
            <a:ext cx="2664296" cy="3693319"/>
          </a:xfrm>
          <a:prstGeom prst="rect">
            <a:avLst/>
          </a:prstGeom>
          <a:noFill/>
        </p:spPr>
        <p:txBody>
          <a:bodyPr wrap="square" rtlCol="0">
            <a:spAutoFit/>
          </a:bodyPr>
          <a:lstStyle/>
          <a:p>
            <a:pPr marL="285750" indent="-285750">
              <a:buFont typeface="Arial" pitchFamily="34" charset="0"/>
              <a:buChar char="•"/>
            </a:pPr>
            <a:r>
              <a:rPr lang="fr-FR" dirty="0"/>
              <a:t>Grand format</a:t>
            </a:r>
          </a:p>
          <a:p>
            <a:pPr marL="285750" indent="-285750">
              <a:buFont typeface="Arial" pitchFamily="34" charset="0"/>
              <a:buChar char="•"/>
            </a:pPr>
            <a:r>
              <a:rPr lang="fr-FR" dirty="0"/>
              <a:t>Placement</a:t>
            </a:r>
          </a:p>
          <a:p>
            <a:pPr marL="285750" indent="-285750">
              <a:buFont typeface="Arial" pitchFamily="34" charset="0"/>
              <a:buChar char="•"/>
            </a:pPr>
            <a:r>
              <a:rPr lang="fr-FR" dirty="0"/>
              <a:t>A partir de 8 ans</a:t>
            </a:r>
          </a:p>
          <a:p>
            <a:pPr marL="285750" indent="-285750">
              <a:buFont typeface="Arial" pitchFamily="34" charset="0"/>
              <a:buChar char="•"/>
            </a:pPr>
            <a:r>
              <a:rPr lang="fr-FR" dirty="0"/>
              <a:t>2 à 4 joueurs</a:t>
            </a:r>
          </a:p>
          <a:p>
            <a:pPr marL="285750" indent="-285750">
              <a:buFont typeface="Arial" pitchFamily="34" charset="0"/>
              <a:buChar char="•"/>
            </a:pPr>
            <a:r>
              <a:rPr lang="fr-FR" dirty="0"/>
              <a:t>20 minutes</a:t>
            </a:r>
          </a:p>
          <a:p>
            <a:pPr marL="285750" indent="-285750">
              <a:buFont typeface="Arial" pitchFamily="34" charset="0"/>
              <a:buChar char="•"/>
            </a:pPr>
            <a:r>
              <a:rPr lang="fr-FR" dirty="0"/>
              <a:t>90 x 90 cm</a:t>
            </a:r>
          </a:p>
          <a:p>
            <a:pPr marL="285750" indent="-285750">
              <a:buFont typeface="Arial" pitchFamily="34" charset="0"/>
              <a:buChar char="•"/>
            </a:pPr>
            <a:endParaRPr lang="fr-FR" dirty="0"/>
          </a:p>
          <a:p>
            <a:pPr marL="285750" indent="-285750">
              <a:buFont typeface="Arial" pitchFamily="34" charset="0"/>
              <a:buChar char="•"/>
            </a:pPr>
            <a:r>
              <a:rPr lang="fr-FR" dirty="0"/>
              <a:t>But: Aménagez une bambouseraie en satisfaisant le Grand Panda.</a:t>
            </a:r>
          </a:p>
          <a:p>
            <a:pPr marL="285750" indent="-285750">
              <a:buFont typeface="Arial" pitchFamily="34" charset="0"/>
              <a:buChar char="•"/>
            </a:pPr>
            <a:endParaRPr lang="fr-FR" dirty="0"/>
          </a:p>
          <a:p>
            <a:pPr marL="285750" indent="-285750">
              <a:buFont typeface="Arial" pitchFamily="34" charset="0"/>
              <a:buChar char="•"/>
            </a:pPr>
            <a:r>
              <a:rPr lang="fr-FR" dirty="0"/>
              <a:t>Tarif location: 20€</a:t>
            </a:r>
          </a:p>
        </p:txBody>
      </p:sp>
      <p:pic>
        <p:nvPicPr>
          <p:cNvPr id="1026" name="Picture 2" descr="D:\mes_documents\WILBOX\site\Images\Takenoko géa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4022" y="2552710"/>
            <a:ext cx="2604482" cy="260448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mes_documents\WILBOX\site\Images\Takenoko géant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9808" y="4107782"/>
            <a:ext cx="2560423" cy="2560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3898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4449304" y="1916832"/>
            <a:ext cx="4515184" cy="707886"/>
          </a:xfrm>
          <a:prstGeom prst="rect">
            <a:avLst/>
          </a:prstGeom>
          <a:noFill/>
        </p:spPr>
        <p:txBody>
          <a:bodyPr wrap="square" rtlCol="0">
            <a:spAutoFit/>
          </a:bodyPr>
          <a:lstStyle/>
          <a:p>
            <a:pPr algn="ctr"/>
            <a:r>
              <a:rPr lang="fr-FR" sz="4000" b="1" dirty="0"/>
              <a:t>RIVER DRAGONS XL</a:t>
            </a:r>
          </a:p>
        </p:txBody>
      </p:sp>
      <p:sp>
        <p:nvSpPr>
          <p:cNvPr id="9" name="ZoneTexte 8"/>
          <p:cNvSpPr txBox="1"/>
          <p:nvPr/>
        </p:nvSpPr>
        <p:spPr>
          <a:xfrm>
            <a:off x="611560" y="2420888"/>
            <a:ext cx="3240360" cy="3693319"/>
          </a:xfrm>
          <a:prstGeom prst="rect">
            <a:avLst/>
          </a:prstGeom>
          <a:noFill/>
        </p:spPr>
        <p:txBody>
          <a:bodyPr wrap="square" rtlCol="0">
            <a:spAutoFit/>
          </a:bodyPr>
          <a:lstStyle/>
          <a:p>
            <a:pPr marL="285750" indent="-285750">
              <a:buFont typeface="Arial" pitchFamily="34" charset="0"/>
              <a:buChar char="•"/>
            </a:pPr>
            <a:r>
              <a:rPr lang="fr-FR" dirty="0"/>
              <a:t>Grand format</a:t>
            </a:r>
          </a:p>
          <a:p>
            <a:pPr marL="285750" indent="-285750">
              <a:buFont typeface="Arial" pitchFamily="34" charset="0"/>
              <a:buChar char="•"/>
            </a:pPr>
            <a:r>
              <a:rPr lang="fr-FR" dirty="0"/>
              <a:t>Placement</a:t>
            </a:r>
          </a:p>
          <a:p>
            <a:pPr marL="285750" indent="-285750">
              <a:buFont typeface="Arial" pitchFamily="34" charset="0"/>
              <a:buChar char="•"/>
            </a:pPr>
            <a:r>
              <a:rPr lang="fr-FR" dirty="0"/>
              <a:t>A partir de 8 ans</a:t>
            </a:r>
          </a:p>
          <a:p>
            <a:pPr marL="285750" indent="-285750">
              <a:buFont typeface="Arial" pitchFamily="34" charset="0"/>
              <a:buChar char="•"/>
            </a:pPr>
            <a:r>
              <a:rPr lang="fr-FR" dirty="0"/>
              <a:t>2 à 4 joueurs</a:t>
            </a:r>
          </a:p>
          <a:p>
            <a:pPr marL="285750" indent="-285750">
              <a:buFont typeface="Arial" pitchFamily="34" charset="0"/>
              <a:buChar char="•"/>
            </a:pPr>
            <a:r>
              <a:rPr lang="fr-FR" dirty="0"/>
              <a:t>20 minutes</a:t>
            </a:r>
          </a:p>
          <a:p>
            <a:pPr marL="285750" indent="-285750">
              <a:buFont typeface="Arial" pitchFamily="34" charset="0"/>
              <a:buChar char="•"/>
            </a:pPr>
            <a:r>
              <a:rPr lang="fr-FR" dirty="0"/>
              <a:t>90 x 90 cm</a:t>
            </a:r>
          </a:p>
          <a:p>
            <a:pPr marL="285750" indent="-285750">
              <a:buFont typeface="Arial" pitchFamily="34" charset="0"/>
              <a:buChar char="•"/>
            </a:pPr>
            <a:endParaRPr lang="fr-FR" dirty="0"/>
          </a:p>
          <a:p>
            <a:pPr marL="285750" indent="-285750">
              <a:buFont typeface="Arial" pitchFamily="34" charset="0"/>
              <a:buChar char="•"/>
            </a:pPr>
            <a:r>
              <a:rPr lang="fr-FR" dirty="0"/>
              <a:t>But: Traversez le Mékong en programmant les bonnes actions</a:t>
            </a:r>
          </a:p>
          <a:p>
            <a:pPr marL="285750" indent="-285750">
              <a:buFont typeface="Arial" pitchFamily="34" charset="0"/>
              <a:buChar char="•"/>
            </a:pPr>
            <a:endParaRPr lang="fr-FR" dirty="0"/>
          </a:p>
          <a:p>
            <a:pPr marL="285750" indent="-285750">
              <a:buFont typeface="Arial" pitchFamily="34" charset="0"/>
              <a:buChar char="•"/>
            </a:pPr>
            <a:r>
              <a:rPr lang="fr-FR" dirty="0"/>
              <a:t>Tarif location: 20€</a:t>
            </a:r>
          </a:p>
          <a:p>
            <a:endParaRPr lang="fr-FR" dirty="0"/>
          </a:p>
        </p:txBody>
      </p:sp>
      <p:pic>
        <p:nvPicPr>
          <p:cNvPr id="2050" name="Picture 2" descr="D:\mes_documents\WILBOX\site\Images\River Dragons géa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9152" y="2492896"/>
            <a:ext cx="4261319" cy="4261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89338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5" y="1916832"/>
            <a:ext cx="3312368" cy="707886"/>
          </a:xfrm>
          <a:prstGeom prst="rect">
            <a:avLst/>
          </a:prstGeom>
          <a:noFill/>
        </p:spPr>
        <p:txBody>
          <a:bodyPr wrap="square" rtlCol="0">
            <a:spAutoFit/>
          </a:bodyPr>
          <a:lstStyle/>
          <a:p>
            <a:pPr algn="ctr"/>
            <a:r>
              <a:rPr lang="fr-FR" sz="4000" b="1" dirty="0"/>
              <a:t>MARRAKECH</a:t>
            </a:r>
          </a:p>
        </p:txBody>
      </p:sp>
      <p:sp>
        <p:nvSpPr>
          <p:cNvPr id="9" name="ZoneTexte 8"/>
          <p:cNvSpPr txBox="1"/>
          <p:nvPr/>
        </p:nvSpPr>
        <p:spPr>
          <a:xfrm>
            <a:off x="1043608" y="2420888"/>
            <a:ext cx="2664296" cy="4247317"/>
          </a:xfrm>
          <a:prstGeom prst="rect">
            <a:avLst/>
          </a:prstGeom>
          <a:noFill/>
        </p:spPr>
        <p:txBody>
          <a:bodyPr wrap="square" rtlCol="0">
            <a:spAutoFit/>
          </a:bodyPr>
          <a:lstStyle/>
          <a:p>
            <a:pPr marL="285750" indent="-285750">
              <a:buFont typeface="Arial" pitchFamily="34" charset="0"/>
              <a:buChar char="•"/>
            </a:pPr>
            <a:r>
              <a:rPr lang="fr-FR" dirty="0"/>
              <a:t>Grand format</a:t>
            </a:r>
          </a:p>
          <a:p>
            <a:pPr marL="285750" indent="-285750">
              <a:buFont typeface="Arial" pitchFamily="34" charset="0"/>
              <a:buChar char="•"/>
            </a:pPr>
            <a:r>
              <a:rPr lang="fr-FR" dirty="0"/>
              <a:t>Placement</a:t>
            </a:r>
          </a:p>
          <a:p>
            <a:pPr marL="285750" indent="-285750">
              <a:buFont typeface="Arial" pitchFamily="34" charset="0"/>
              <a:buChar char="•"/>
            </a:pPr>
            <a:r>
              <a:rPr lang="fr-FR" dirty="0"/>
              <a:t>A partir de 8 ans</a:t>
            </a:r>
          </a:p>
          <a:p>
            <a:pPr marL="285750" indent="-285750">
              <a:buFont typeface="Arial" pitchFamily="34" charset="0"/>
              <a:buChar char="•"/>
            </a:pPr>
            <a:r>
              <a:rPr lang="fr-FR" dirty="0"/>
              <a:t>2 à 4 joueurs</a:t>
            </a:r>
          </a:p>
          <a:p>
            <a:pPr marL="285750" indent="-285750">
              <a:buFont typeface="Arial" pitchFamily="34" charset="0"/>
              <a:buChar char="•"/>
            </a:pPr>
            <a:r>
              <a:rPr lang="fr-FR" dirty="0"/>
              <a:t>20 minutes</a:t>
            </a:r>
          </a:p>
          <a:p>
            <a:pPr marL="285750" indent="-285750">
              <a:buFont typeface="Arial" pitchFamily="34" charset="0"/>
              <a:buChar char="•"/>
            </a:pPr>
            <a:r>
              <a:rPr lang="fr-FR" dirty="0"/>
              <a:t>90 x 90 cm</a:t>
            </a:r>
          </a:p>
          <a:p>
            <a:pPr marL="285750" indent="-285750">
              <a:buFont typeface="Arial" pitchFamily="34" charset="0"/>
              <a:buChar char="•"/>
            </a:pPr>
            <a:endParaRPr lang="fr-FR" dirty="0"/>
          </a:p>
          <a:p>
            <a:pPr marL="285750" indent="-285750">
              <a:buFont typeface="Arial" pitchFamily="34" charset="0"/>
              <a:buChar char="•"/>
            </a:pPr>
            <a:r>
              <a:rPr lang="fr-FR" dirty="0"/>
              <a:t>But: Poser astucieusement ses tapis afin d’être le plus riche.</a:t>
            </a:r>
          </a:p>
          <a:p>
            <a:pPr marL="285750" indent="-285750">
              <a:buFont typeface="Arial" pitchFamily="34" charset="0"/>
              <a:buChar char="•"/>
            </a:pPr>
            <a:endParaRPr lang="fr-FR" dirty="0"/>
          </a:p>
          <a:p>
            <a:pPr marL="285750" indent="-285750">
              <a:buFont typeface="Arial" pitchFamily="34" charset="0"/>
              <a:buChar char="•"/>
            </a:pPr>
            <a:r>
              <a:rPr lang="fr-FR" dirty="0"/>
              <a:t>Tarif location: 20€</a:t>
            </a:r>
          </a:p>
          <a:p>
            <a:pPr marL="285750" indent="-285750">
              <a:buFont typeface="Arial" pitchFamily="34" charset="0"/>
              <a:buChar char="•"/>
            </a:pPr>
            <a:r>
              <a:rPr lang="fr-FR" dirty="0"/>
              <a:t>Tarif vente: 350€</a:t>
            </a:r>
          </a:p>
          <a:p>
            <a:pPr marL="285750" indent="-285750">
              <a:buFont typeface="Arial" pitchFamily="34" charset="0"/>
              <a:buChar char="•"/>
            </a:pPr>
            <a:endParaRPr lang="fr-FR" dirty="0"/>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1367" y="2780928"/>
            <a:ext cx="4106010" cy="3456384"/>
          </a:xfrm>
          <a:prstGeom prst="rect">
            <a:avLst/>
          </a:prstGeom>
        </p:spPr>
      </p:pic>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2553" y="5373216"/>
            <a:ext cx="1253503" cy="1424435"/>
          </a:xfrm>
          <a:prstGeom prst="rect">
            <a:avLst/>
          </a:prstGeom>
        </p:spPr>
      </p:pic>
    </p:spTree>
    <p:extLst>
      <p:ext uri="{BB962C8B-B14F-4D97-AF65-F5344CB8AC3E}">
        <p14:creationId xmlns:p14="http://schemas.microsoft.com/office/powerpoint/2010/main" val="300554417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916833"/>
            <a:ext cx="7558608" cy="576063"/>
          </a:xfrm>
        </p:spPr>
        <p:txBody>
          <a:bodyPr>
            <a:normAutofit fontScale="90000"/>
          </a:bodyPr>
          <a:lstStyle/>
          <a:p>
            <a:r>
              <a:rPr lang="fr-FR" dirty="0"/>
              <a:t>Contact</a:t>
            </a:r>
          </a:p>
        </p:txBody>
      </p:sp>
      <p:sp>
        <p:nvSpPr>
          <p:cNvPr id="3" name="Sous-titre 2"/>
          <p:cNvSpPr>
            <a:spLocks noGrp="1"/>
          </p:cNvSpPr>
          <p:nvPr>
            <p:ph type="subTitle" idx="1"/>
          </p:nvPr>
        </p:nvSpPr>
        <p:spPr>
          <a:xfrm>
            <a:off x="899592" y="2780928"/>
            <a:ext cx="7056784" cy="3312368"/>
          </a:xfrm>
        </p:spPr>
        <p:txBody>
          <a:bodyPr>
            <a:normAutofit fontScale="62500" lnSpcReduction="20000"/>
          </a:bodyPr>
          <a:lstStyle/>
          <a:p>
            <a:pPr algn="l"/>
            <a:r>
              <a:rPr lang="fr-FR" dirty="0"/>
              <a:t>         </a:t>
            </a:r>
            <a:r>
              <a:rPr lang="fr-FR" dirty="0">
                <a:hlinkClick r:id="rId2"/>
              </a:rPr>
              <a:t>www.wilbox.fr</a:t>
            </a:r>
            <a:endParaRPr lang="fr-FR" dirty="0"/>
          </a:p>
          <a:p>
            <a:pPr algn="l"/>
            <a:endParaRPr lang="fr-FR" dirty="0"/>
          </a:p>
          <a:p>
            <a:pPr algn="l"/>
            <a:r>
              <a:rPr lang="fr-FR" dirty="0"/>
              <a:t>         </a:t>
            </a:r>
            <a:r>
              <a:rPr lang="fr-FR" dirty="0">
                <a:hlinkClick r:id="rId3"/>
              </a:rPr>
              <a:t>wilfrid@wilbox.fr</a:t>
            </a:r>
            <a:endParaRPr lang="fr-FR" dirty="0"/>
          </a:p>
          <a:p>
            <a:pPr algn="l"/>
            <a:endParaRPr lang="fr-FR" dirty="0"/>
          </a:p>
          <a:p>
            <a:pPr algn="l"/>
            <a:r>
              <a:rPr lang="fr-FR" b="1" dirty="0"/>
              <a:t>         </a:t>
            </a:r>
            <a:r>
              <a:rPr lang="fr-FR" b="1" dirty="0">
                <a:solidFill>
                  <a:schemeClr val="tx1"/>
                </a:solidFill>
              </a:rPr>
              <a:t>06.52.80.87.27</a:t>
            </a:r>
          </a:p>
          <a:p>
            <a:pPr algn="l"/>
            <a:endParaRPr lang="fr-FR" b="1" dirty="0"/>
          </a:p>
          <a:p>
            <a:pPr algn="l"/>
            <a:r>
              <a:rPr lang="fr-FR" b="1" dirty="0"/>
              <a:t>          </a:t>
            </a:r>
            <a:r>
              <a:rPr lang="fr-FR" b="1" dirty="0">
                <a:solidFill>
                  <a:schemeClr val="tx1"/>
                </a:solidFill>
              </a:rPr>
              <a:t>4 avenue du Docteur Flament, 95240 Cormeilles en Parisis</a:t>
            </a:r>
          </a:p>
          <a:p>
            <a:pPr algn="l"/>
            <a:endParaRPr lang="fr-FR" b="1" dirty="0"/>
          </a:p>
          <a:p>
            <a:pPr algn="l"/>
            <a:r>
              <a:rPr lang="fr-FR" sz="2800" b="1" dirty="0"/>
              <a:t>          </a:t>
            </a:r>
            <a:r>
              <a:rPr lang="fr-FR" sz="2800" b="1" dirty="0" err="1">
                <a:solidFill>
                  <a:schemeClr val="tx1"/>
                </a:solidFill>
              </a:rPr>
              <a:t>Wilbox.jeux</a:t>
            </a:r>
            <a:r>
              <a:rPr lang="fr-FR" sz="2800" b="1" dirty="0"/>
              <a:t>     (https://www.facebook.com/Wilbox.jeux)</a:t>
            </a:r>
          </a:p>
          <a:p>
            <a:pPr algn="l"/>
            <a:endParaRPr lang="fr-FR" sz="2800" b="1" dirty="0"/>
          </a:p>
          <a:p>
            <a:pPr algn="l"/>
            <a:r>
              <a:rPr lang="fr-FR" sz="2800" b="1" dirty="0"/>
              <a:t>          </a:t>
            </a:r>
            <a:r>
              <a:rPr lang="fr-FR" sz="2800" b="1" dirty="0">
                <a:solidFill>
                  <a:schemeClr val="tx1"/>
                </a:solidFill>
              </a:rPr>
              <a:t>WILBOX_JDS	</a:t>
            </a:r>
          </a:p>
          <a:p>
            <a:pPr algn="l"/>
            <a:endParaRPr lang="fr-FR" sz="2800" b="1" dirty="0"/>
          </a:p>
          <a:p>
            <a:pPr algn="l"/>
            <a:endParaRPr lang="fr-FR" sz="2800" b="1" dirty="0"/>
          </a:p>
          <a:p>
            <a:pPr algn="l"/>
            <a:endParaRPr lang="fr-FR" sz="2800" b="1" dirty="0"/>
          </a:p>
          <a:p>
            <a:pPr algn="l"/>
            <a:endParaRPr lang="fr-FR" dirty="0"/>
          </a:p>
          <a:p>
            <a:pPr algn="l"/>
            <a:endParaRPr lang="fr-FR" dirty="0"/>
          </a:p>
          <a:p>
            <a:pPr algn="l"/>
            <a:endParaRPr lang="fr-FR" dirty="0"/>
          </a:p>
          <a:p>
            <a:endParaRPr lang="fr-FR" dirty="0"/>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608" y="5157192"/>
            <a:ext cx="285750" cy="304800"/>
          </a:xfrm>
          <a:prstGeom prst="rect">
            <a:avLst/>
          </a:prstGeom>
        </p:spPr>
      </p:pic>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599" y="3933056"/>
            <a:ext cx="348233" cy="380880"/>
          </a:xfrm>
          <a:prstGeom prst="rect">
            <a:avLst/>
          </a:prstGeom>
        </p:spPr>
      </p:pic>
      <p:pic>
        <p:nvPicPr>
          <p:cNvPr id="8" name="Imag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9592" y="3356992"/>
            <a:ext cx="420241" cy="420241"/>
          </a:xfrm>
          <a:prstGeom prst="rect">
            <a:avLst/>
          </a:prstGeom>
        </p:spPr>
      </p:pic>
      <p:pic>
        <p:nvPicPr>
          <p:cNvPr id="9" name="Imag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9591" y="2708920"/>
            <a:ext cx="420241" cy="420241"/>
          </a:xfrm>
          <a:prstGeom prst="rect">
            <a:avLst/>
          </a:prstGeom>
        </p:spPr>
      </p:pic>
      <p:pic>
        <p:nvPicPr>
          <p:cNvPr id="6" name="Imag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1600" y="4509120"/>
            <a:ext cx="403101" cy="403101"/>
          </a:xfrm>
          <a:prstGeom prst="rect">
            <a:avLst/>
          </a:prstGeom>
        </p:spPr>
      </p:pic>
      <p:pic>
        <p:nvPicPr>
          <p:cNvPr id="10" name="Imag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1600" y="5669805"/>
            <a:ext cx="423491" cy="423491"/>
          </a:xfrm>
          <a:prstGeom prst="rect">
            <a:avLst/>
          </a:prstGeom>
        </p:spPr>
      </p:pic>
    </p:spTree>
    <p:extLst>
      <p:ext uri="{BB962C8B-B14F-4D97-AF65-F5344CB8AC3E}">
        <p14:creationId xmlns:p14="http://schemas.microsoft.com/office/powerpoint/2010/main" val="2192669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5E80C-66B7-45F4-F776-713F493FF21B}"/>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F9167FE6-FE2A-0940-F544-0C5F7466A3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a:extLst>
              <a:ext uri="{FF2B5EF4-FFF2-40B4-BE49-F238E27FC236}">
                <a16:creationId xmlns:a16="http://schemas.microsoft.com/office/drawing/2014/main" id="{1A795491-4005-13AA-47E6-7008E50CA8FF}"/>
              </a:ext>
            </a:extLst>
          </p:cNvPr>
          <p:cNvSpPr txBox="1"/>
          <p:nvPr/>
        </p:nvSpPr>
        <p:spPr>
          <a:xfrm>
            <a:off x="4932040" y="1916832"/>
            <a:ext cx="3832539" cy="707886"/>
          </a:xfrm>
          <a:prstGeom prst="rect">
            <a:avLst/>
          </a:prstGeom>
          <a:noFill/>
        </p:spPr>
        <p:txBody>
          <a:bodyPr wrap="square" rtlCol="0">
            <a:spAutoFit/>
          </a:bodyPr>
          <a:lstStyle/>
          <a:p>
            <a:pPr algn="ctr"/>
            <a:r>
              <a:rPr lang="fr-FR" sz="4000" b="1" dirty="0"/>
              <a:t>Défi Coop</a:t>
            </a:r>
          </a:p>
        </p:txBody>
      </p:sp>
      <p:sp>
        <p:nvSpPr>
          <p:cNvPr id="9" name="ZoneTexte 8">
            <a:extLst>
              <a:ext uri="{FF2B5EF4-FFF2-40B4-BE49-F238E27FC236}">
                <a16:creationId xmlns:a16="http://schemas.microsoft.com/office/drawing/2014/main" id="{A0009335-B1FA-5072-5204-488B862203BE}"/>
              </a:ext>
            </a:extLst>
          </p:cNvPr>
          <p:cNvSpPr txBox="1"/>
          <p:nvPr/>
        </p:nvSpPr>
        <p:spPr>
          <a:xfrm>
            <a:off x="1043607" y="2420887"/>
            <a:ext cx="2880321" cy="3693319"/>
          </a:xfrm>
          <a:prstGeom prst="rect">
            <a:avLst/>
          </a:prstGeom>
          <a:noFill/>
        </p:spPr>
        <p:txBody>
          <a:bodyPr wrap="square" rtlCol="0">
            <a:spAutoFit/>
          </a:bodyPr>
          <a:lstStyle/>
          <a:p>
            <a:pPr marL="285750" indent="-285750">
              <a:buFont typeface="Arial" pitchFamily="34" charset="0"/>
              <a:buChar char="•"/>
            </a:pPr>
            <a:r>
              <a:rPr lang="fr-FR" dirty="0"/>
              <a:t>En bois</a:t>
            </a:r>
          </a:p>
          <a:p>
            <a:pPr marL="285750" indent="-285750">
              <a:buFont typeface="Arial" pitchFamily="34" charset="0"/>
              <a:buChar char="•"/>
            </a:pPr>
            <a:r>
              <a:rPr lang="fr-FR" dirty="0"/>
              <a:t>Jeu d’adresse</a:t>
            </a:r>
          </a:p>
          <a:p>
            <a:pPr marL="285750" indent="-285750">
              <a:buFont typeface="Arial" pitchFamily="34" charset="0"/>
              <a:buChar char="•"/>
            </a:pPr>
            <a:r>
              <a:rPr lang="fr-FR" dirty="0"/>
              <a:t>A partir de 8 ans</a:t>
            </a:r>
          </a:p>
          <a:p>
            <a:pPr marL="285750" indent="-285750">
              <a:buFont typeface="Arial" pitchFamily="34" charset="0"/>
              <a:buChar char="•"/>
            </a:pPr>
            <a:r>
              <a:rPr lang="fr-FR" dirty="0"/>
              <a:t>1 ou 2 joueurs</a:t>
            </a:r>
          </a:p>
          <a:p>
            <a:pPr marL="285750" indent="-285750">
              <a:buFont typeface="Arial" pitchFamily="34" charset="0"/>
              <a:buChar char="•"/>
            </a:pPr>
            <a:r>
              <a:rPr lang="fr-FR" dirty="0"/>
              <a:t>15 minutes</a:t>
            </a:r>
          </a:p>
          <a:p>
            <a:pPr marL="285750" indent="-285750">
              <a:buFont typeface="Arial" pitchFamily="34" charset="0"/>
              <a:buChar char="•"/>
            </a:pPr>
            <a:r>
              <a:rPr lang="fr-FR" dirty="0"/>
              <a:t>49 x 22 m</a:t>
            </a:r>
          </a:p>
          <a:p>
            <a:pPr marL="285750" indent="-285750">
              <a:buFont typeface="Arial" pitchFamily="34" charset="0"/>
              <a:buChar char="•"/>
            </a:pPr>
            <a:endParaRPr lang="fr-FR" dirty="0"/>
          </a:p>
          <a:p>
            <a:pPr marL="285750" indent="-285750">
              <a:buFont typeface="Arial" pitchFamily="34" charset="0"/>
              <a:buChar char="•"/>
            </a:pPr>
            <a:r>
              <a:rPr lang="fr-FR" dirty="0"/>
              <a:t>But: Amener la bille en haut dans la cible </a:t>
            </a:r>
            <a:r>
              <a:rPr lang="fr-FR" dirty="0" err="1"/>
              <a:t>coeur</a:t>
            </a:r>
            <a:endParaRPr lang="fr-FR" dirty="0"/>
          </a:p>
          <a:p>
            <a:pPr marL="285750" indent="-285750">
              <a:buFont typeface="Arial" pitchFamily="34" charset="0"/>
              <a:buChar char="•"/>
            </a:pPr>
            <a:endParaRPr lang="fr-FR" dirty="0"/>
          </a:p>
          <a:p>
            <a:pPr marL="285750" indent="-285750">
              <a:buFont typeface="Arial" pitchFamily="34" charset="0"/>
              <a:buChar char="•"/>
            </a:pPr>
            <a:r>
              <a:rPr lang="fr-FR" dirty="0"/>
              <a:t>Tarif location: 10€</a:t>
            </a:r>
          </a:p>
          <a:p>
            <a:pPr marL="285750" indent="-285750">
              <a:buFont typeface="Arial" pitchFamily="34" charset="0"/>
              <a:buChar char="•"/>
            </a:pPr>
            <a:endParaRPr lang="fr-FR" dirty="0"/>
          </a:p>
          <a:p>
            <a:pPr marL="285750" indent="-285750">
              <a:buFont typeface="Arial" pitchFamily="34" charset="0"/>
              <a:buChar char="•"/>
            </a:pPr>
            <a:endParaRPr lang="fr-FR" dirty="0"/>
          </a:p>
        </p:txBody>
      </p:sp>
      <p:pic>
        <p:nvPicPr>
          <p:cNvPr id="3" name="Image 2" descr="Une image contenant en bois&#10;&#10;Le contenu généré par l’IA peut être incorrect.">
            <a:extLst>
              <a:ext uri="{FF2B5EF4-FFF2-40B4-BE49-F238E27FC236}">
                <a16:creationId xmlns:a16="http://schemas.microsoft.com/office/drawing/2014/main" id="{D5286628-F5BD-D515-D12B-9D7315F95C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072" y="2794705"/>
            <a:ext cx="3544507" cy="3734498"/>
          </a:xfrm>
          <a:prstGeom prst="rect">
            <a:avLst/>
          </a:prstGeom>
        </p:spPr>
      </p:pic>
    </p:spTree>
    <p:extLst>
      <p:ext uri="{BB962C8B-B14F-4D97-AF65-F5344CB8AC3E}">
        <p14:creationId xmlns:p14="http://schemas.microsoft.com/office/powerpoint/2010/main" val="2644282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5" y="1916832"/>
            <a:ext cx="3312368" cy="707886"/>
          </a:xfrm>
          <a:prstGeom prst="rect">
            <a:avLst/>
          </a:prstGeom>
          <a:noFill/>
        </p:spPr>
        <p:txBody>
          <a:bodyPr wrap="square" rtlCol="0">
            <a:spAutoFit/>
          </a:bodyPr>
          <a:lstStyle/>
          <a:p>
            <a:pPr algn="ctr"/>
            <a:r>
              <a:rPr lang="fr-FR" sz="4000" b="1" dirty="0"/>
              <a:t>KATAMINO</a:t>
            </a:r>
          </a:p>
        </p:txBody>
      </p:sp>
      <p:sp>
        <p:nvSpPr>
          <p:cNvPr id="9" name="ZoneTexte 8"/>
          <p:cNvSpPr txBox="1"/>
          <p:nvPr/>
        </p:nvSpPr>
        <p:spPr>
          <a:xfrm>
            <a:off x="467544" y="2852936"/>
            <a:ext cx="2736304" cy="3693319"/>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Réflexion / Puzzle</a:t>
            </a:r>
          </a:p>
          <a:p>
            <a:pPr marL="285750" indent="-285750">
              <a:buFont typeface="Arial" pitchFamily="34" charset="0"/>
              <a:buChar char="•"/>
            </a:pPr>
            <a:r>
              <a:rPr lang="fr-FR" dirty="0"/>
              <a:t>A partir de 6 ans</a:t>
            </a:r>
          </a:p>
          <a:p>
            <a:pPr marL="285750" indent="-285750">
              <a:buFont typeface="Arial" pitchFamily="34" charset="0"/>
              <a:buChar char="•"/>
            </a:pPr>
            <a:r>
              <a:rPr lang="fr-FR" dirty="0"/>
              <a:t>1 à 2 joueurs</a:t>
            </a:r>
          </a:p>
          <a:p>
            <a:pPr marL="285750" indent="-285750">
              <a:buFont typeface="Arial" pitchFamily="34" charset="0"/>
              <a:buChar char="•"/>
            </a:pPr>
            <a:r>
              <a:rPr lang="fr-FR" dirty="0"/>
              <a:t>15 minutes</a:t>
            </a:r>
          </a:p>
          <a:p>
            <a:pPr marL="285750" indent="-285750">
              <a:buFont typeface="Arial" pitchFamily="34" charset="0"/>
              <a:buChar char="•"/>
            </a:pPr>
            <a:r>
              <a:rPr lang="fr-FR" dirty="0"/>
              <a:t>75 x 35 cm</a:t>
            </a:r>
          </a:p>
          <a:p>
            <a:pPr marL="285750" indent="-285750">
              <a:buFont typeface="Arial" pitchFamily="34" charset="0"/>
              <a:buChar char="•"/>
            </a:pPr>
            <a:endParaRPr lang="fr-FR" dirty="0"/>
          </a:p>
          <a:p>
            <a:pPr marL="285750" indent="-285750">
              <a:buFont typeface="Arial" pitchFamily="34" charset="0"/>
              <a:buChar char="•"/>
            </a:pPr>
            <a:r>
              <a:rPr lang="fr-FR" dirty="0"/>
              <a:t>But: Résoudre des puzzles </a:t>
            </a:r>
          </a:p>
          <a:p>
            <a:pPr marL="285750" indent="-285750">
              <a:buFont typeface="Arial" pitchFamily="34" charset="0"/>
              <a:buChar char="•"/>
            </a:pPr>
            <a:endParaRPr lang="fr-FR" dirty="0"/>
          </a:p>
          <a:p>
            <a:pPr marL="285750" indent="-285750">
              <a:buFont typeface="Arial" pitchFamily="34" charset="0"/>
              <a:buChar char="•"/>
            </a:pPr>
            <a:r>
              <a:rPr lang="fr-FR" dirty="0"/>
              <a:t>Tarif location: 25€</a:t>
            </a:r>
          </a:p>
          <a:p>
            <a:pPr marL="285750" indent="-285750">
              <a:buFont typeface="Arial" pitchFamily="34" charset="0"/>
              <a:buChar char="•"/>
            </a:pPr>
            <a:r>
              <a:rPr lang="fr-FR" dirty="0"/>
              <a:t>Tarif vente: 350€</a:t>
            </a:r>
          </a:p>
          <a:p>
            <a:pPr marL="285750" indent="-285750">
              <a:buFont typeface="Arial" pitchFamily="34" charset="0"/>
              <a:buChar char="•"/>
            </a:pPr>
            <a:endParaRPr lang="fr-FR" dirty="0"/>
          </a:p>
        </p:txBody>
      </p:sp>
      <p:pic>
        <p:nvPicPr>
          <p:cNvPr id="1026" name="Picture 2" descr="D:\mes_documents\WILBOX\site\Images\Jeux sous outil capture\Katamino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2617354"/>
            <a:ext cx="5605254" cy="390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970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5" y="1916832"/>
            <a:ext cx="3312368" cy="707886"/>
          </a:xfrm>
          <a:prstGeom prst="rect">
            <a:avLst/>
          </a:prstGeom>
          <a:noFill/>
        </p:spPr>
        <p:txBody>
          <a:bodyPr wrap="square" rtlCol="0">
            <a:spAutoFit/>
          </a:bodyPr>
          <a:lstStyle/>
          <a:p>
            <a:pPr algn="ctr"/>
            <a:r>
              <a:rPr lang="fr-FR" sz="4000" b="1" dirty="0"/>
              <a:t>PASSE-TRAPPE</a:t>
            </a:r>
          </a:p>
        </p:txBody>
      </p:sp>
      <p:sp>
        <p:nvSpPr>
          <p:cNvPr id="9" name="ZoneTexte 8"/>
          <p:cNvSpPr txBox="1"/>
          <p:nvPr/>
        </p:nvSpPr>
        <p:spPr>
          <a:xfrm>
            <a:off x="1043608" y="2420888"/>
            <a:ext cx="2817440" cy="4524315"/>
          </a:xfrm>
          <a:prstGeom prst="rect">
            <a:avLst/>
          </a:prstGeom>
          <a:noFill/>
        </p:spPr>
        <p:txBody>
          <a:bodyPr wrap="square" rtlCol="0">
            <a:spAutoFit/>
          </a:bodyPr>
          <a:lstStyle/>
          <a:p>
            <a:pPr marL="285750" indent="-285750">
              <a:buFont typeface="Arial" pitchFamily="34" charset="0"/>
              <a:buChar char="•"/>
            </a:pPr>
            <a:r>
              <a:rPr lang="fr-FR" dirty="0"/>
              <a:t>En bois et grand format </a:t>
            </a:r>
          </a:p>
          <a:p>
            <a:pPr marL="285750" indent="-285750">
              <a:buFont typeface="Arial" pitchFamily="34" charset="0"/>
              <a:buChar char="•"/>
            </a:pPr>
            <a:r>
              <a:rPr lang="fr-FR" dirty="0"/>
              <a:t>Adresse et rapidité</a:t>
            </a:r>
          </a:p>
          <a:p>
            <a:pPr marL="285750" indent="-285750">
              <a:buFont typeface="Arial" pitchFamily="34" charset="0"/>
              <a:buChar char="•"/>
            </a:pPr>
            <a:r>
              <a:rPr lang="fr-FR" dirty="0"/>
              <a:t>A partir de 5 ans</a:t>
            </a:r>
          </a:p>
          <a:p>
            <a:pPr marL="285750" indent="-285750">
              <a:buFont typeface="Arial" pitchFamily="34" charset="0"/>
              <a:buChar char="•"/>
            </a:pPr>
            <a:r>
              <a:rPr lang="fr-FR" dirty="0"/>
              <a:t>2 joueurs</a:t>
            </a:r>
          </a:p>
          <a:p>
            <a:pPr marL="285750" indent="-285750">
              <a:buFont typeface="Arial" pitchFamily="34" charset="0"/>
              <a:buChar char="•"/>
            </a:pPr>
            <a:r>
              <a:rPr lang="fr-FR" dirty="0"/>
              <a:t>5 minutes</a:t>
            </a:r>
          </a:p>
          <a:p>
            <a:pPr marL="285750" indent="-285750">
              <a:buFont typeface="Arial" pitchFamily="34" charset="0"/>
              <a:buChar char="•"/>
            </a:pPr>
            <a:r>
              <a:rPr lang="fr-FR" dirty="0"/>
              <a:t>98 x 53 cm</a:t>
            </a:r>
          </a:p>
          <a:p>
            <a:pPr marL="285750" indent="-285750">
              <a:buFont typeface="Arial" pitchFamily="34" charset="0"/>
              <a:buChar char="•"/>
            </a:pPr>
            <a:endParaRPr lang="fr-FR" dirty="0"/>
          </a:p>
          <a:p>
            <a:pPr marL="285750" indent="-285750">
              <a:buFont typeface="Arial" pitchFamily="34" charset="0"/>
              <a:buChar char="•"/>
            </a:pPr>
            <a:r>
              <a:rPr lang="fr-FR" dirty="0"/>
              <a:t>But: Faire passer ses 5 palets à travers la trappe,  dans le camp adverse, en utilisant l’élastique.</a:t>
            </a:r>
          </a:p>
          <a:p>
            <a:pPr marL="285750" indent="-285750">
              <a:buFont typeface="Arial" pitchFamily="34" charset="0"/>
              <a:buChar char="•"/>
            </a:pPr>
            <a:endParaRPr lang="fr-FR" dirty="0"/>
          </a:p>
          <a:p>
            <a:pPr marL="285750" indent="-285750">
              <a:buFont typeface="Arial" pitchFamily="34" charset="0"/>
              <a:buChar char="•"/>
            </a:pPr>
            <a:r>
              <a:rPr lang="fr-FR" dirty="0"/>
              <a:t>Tarif location: 20€</a:t>
            </a:r>
          </a:p>
          <a:p>
            <a:pPr marL="285750" indent="-285750">
              <a:buFont typeface="Arial" pitchFamily="34" charset="0"/>
              <a:buChar char="•"/>
            </a:pPr>
            <a:r>
              <a:rPr lang="fr-FR" dirty="0"/>
              <a:t>Tarif vente: sur devis</a:t>
            </a:r>
          </a:p>
          <a:p>
            <a:pPr marL="285750" indent="-285750">
              <a:buFont typeface="Arial" pitchFamily="34" charset="0"/>
              <a:buChar char="•"/>
            </a:pPr>
            <a:endParaRPr lang="fr-FR"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1048" y="2579065"/>
            <a:ext cx="5175448" cy="3946279"/>
          </a:xfrm>
          <a:prstGeom prst="rect">
            <a:avLst/>
          </a:prstGeom>
        </p:spPr>
      </p:pic>
    </p:spTree>
    <p:extLst>
      <p:ext uri="{BB962C8B-B14F-4D97-AF65-F5344CB8AC3E}">
        <p14:creationId xmlns:p14="http://schemas.microsoft.com/office/powerpoint/2010/main" val="3944748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3861048" y="1772816"/>
            <a:ext cx="5282952" cy="1323439"/>
          </a:xfrm>
          <a:prstGeom prst="rect">
            <a:avLst/>
          </a:prstGeom>
          <a:noFill/>
        </p:spPr>
        <p:txBody>
          <a:bodyPr wrap="square" rtlCol="0">
            <a:spAutoFit/>
          </a:bodyPr>
          <a:lstStyle/>
          <a:p>
            <a:pPr algn="ctr"/>
            <a:r>
              <a:rPr lang="fr-FR" sz="4000" b="1" dirty="0"/>
              <a:t>Passe-trappe géant</a:t>
            </a:r>
          </a:p>
          <a:p>
            <a:pPr algn="ctr"/>
            <a:r>
              <a:rPr lang="fr-FR" sz="4000" b="1" dirty="0"/>
              <a:t> 2 équipes</a:t>
            </a:r>
          </a:p>
        </p:txBody>
      </p:sp>
      <p:sp>
        <p:nvSpPr>
          <p:cNvPr id="9" name="ZoneTexte 8"/>
          <p:cNvSpPr txBox="1"/>
          <p:nvPr/>
        </p:nvSpPr>
        <p:spPr>
          <a:xfrm>
            <a:off x="1043608" y="2420888"/>
            <a:ext cx="2817440" cy="4247317"/>
          </a:xfrm>
          <a:prstGeom prst="rect">
            <a:avLst/>
          </a:prstGeom>
          <a:noFill/>
        </p:spPr>
        <p:txBody>
          <a:bodyPr wrap="square" rtlCol="0">
            <a:spAutoFit/>
          </a:bodyPr>
          <a:lstStyle/>
          <a:p>
            <a:pPr marL="285750" indent="-285750">
              <a:buFont typeface="Arial" pitchFamily="34" charset="0"/>
              <a:buChar char="•"/>
            </a:pPr>
            <a:r>
              <a:rPr lang="fr-FR" dirty="0"/>
              <a:t>En bois </a:t>
            </a:r>
          </a:p>
          <a:p>
            <a:pPr marL="285750" indent="-285750">
              <a:buFont typeface="Arial" pitchFamily="34" charset="0"/>
              <a:buChar char="•"/>
            </a:pPr>
            <a:r>
              <a:rPr lang="fr-FR" dirty="0"/>
              <a:t>Adresse et rapidité</a:t>
            </a:r>
          </a:p>
          <a:p>
            <a:pPr marL="285750" indent="-285750">
              <a:buFont typeface="Arial" pitchFamily="34" charset="0"/>
              <a:buChar char="•"/>
            </a:pPr>
            <a:r>
              <a:rPr lang="fr-FR" dirty="0"/>
              <a:t>A partir de 5 ans</a:t>
            </a:r>
          </a:p>
          <a:p>
            <a:pPr marL="285750" indent="-285750">
              <a:buFont typeface="Arial" pitchFamily="34" charset="0"/>
              <a:buChar char="•"/>
            </a:pPr>
            <a:r>
              <a:rPr lang="fr-FR" dirty="0"/>
              <a:t>2 à 4 joueurs</a:t>
            </a:r>
          </a:p>
          <a:p>
            <a:pPr marL="285750" indent="-285750">
              <a:buFont typeface="Arial" pitchFamily="34" charset="0"/>
              <a:buChar char="•"/>
            </a:pPr>
            <a:r>
              <a:rPr lang="fr-FR" dirty="0"/>
              <a:t>5 minutes</a:t>
            </a:r>
          </a:p>
          <a:p>
            <a:pPr marL="285750" indent="-285750">
              <a:buFont typeface="Arial" pitchFamily="34" charset="0"/>
              <a:buChar char="•"/>
            </a:pPr>
            <a:r>
              <a:rPr lang="fr-FR" dirty="0"/>
              <a:t>122 x 77,5 cm</a:t>
            </a:r>
          </a:p>
          <a:p>
            <a:pPr marL="285750" indent="-285750">
              <a:buFont typeface="Arial" pitchFamily="34" charset="0"/>
              <a:buChar char="•"/>
            </a:pPr>
            <a:endParaRPr lang="fr-FR" dirty="0"/>
          </a:p>
          <a:p>
            <a:pPr marL="285750" indent="-285750">
              <a:buFont typeface="Arial" pitchFamily="34" charset="0"/>
              <a:buChar char="•"/>
            </a:pPr>
            <a:r>
              <a:rPr lang="fr-FR" dirty="0"/>
              <a:t>But: Faire passer ses 8 palets à travers les trappes,  dans le camp adverse en utilisant l’élastique.</a:t>
            </a:r>
          </a:p>
          <a:p>
            <a:pPr marL="285750" indent="-285750">
              <a:buFont typeface="Arial" pitchFamily="34" charset="0"/>
              <a:buChar char="•"/>
            </a:pPr>
            <a:endParaRPr lang="fr-FR" dirty="0"/>
          </a:p>
          <a:p>
            <a:pPr marL="285750" indent="-285750">
              <a:buFont typeface="Arial" pitchFamily="34" charset="0"/>
              <a:buChar char="•"/>
            </a:pPr>
            <a:r>
              <a:rPr lang="fr-FR" dirty="0"/>
              <a:t>Tarif location: 30€</a:t>
            </a:r>
          </a:p>
          <a:p>
            <a:endParaRPr lang="fr-FR" dirty="0"/>
          </a:p>
        </p:txBody>
      </p:sp>
      <p:pic>
        <p:nvPicPr>
          <p:cNvPr id="4099" name="Picture 3" descr="D:\mes_documents\WILBOX\site\Images\Passe trappe 2 équip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220446">
            <a:off x="5446799" y="3258928"/>
            <a:ext cx="3183705" cy="3183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777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3861048" y="1772816"/>
            <a:ext cx="5175447" cy="1323439"/>
          </a:xfrm>
          <a:prstGeom prst="rect">
            <a:avLst/>
          </a:prstGeom>
          <a:noFill/>
        </p:spPr>
        <p:txBody>
          <a:bodyPr wrap="square" rtlCol="0">
            <a:spAutoFit/>
          </a:bodyPr>
          <a:lstStyle/>
          <a:p>
            <a:pPr algn="ctr"/>
            <a:r>
              <a:rPr lang="fr-FR" sz="4000" b="1" dirty="0"/>
              <a:t>Passe-trappe de comptoir 4 joueurs</a:t>
            </a:r>
          </a:p>
        </p:txBody>
      </p:sp>
      <p:sp>
        <p:nvSpPr>
          <p:cNvPr id="9" name="ZoneTexte 8"/>
          <p:cNvSpPr txBox="1"/>
          <p:nvPr/>
        </p:nvSpPr>
        <p:spPr>
          <a:xfrm>
            <a:off x="1043608" y="2420888"/>
            <a:ext cx="2817440" cy="4247317"/>
          </a:xfrm>
          <a:prstGeom prst="rect">
            <a:avLst/>
          </a:prstGeom>
          <a:noFill/>
        </p:spPr>
        <p:txBody>
          <a:bodyPr wrap="square" rtlCol="0">
            <a:spAutoFit/>
          </a:bodyPr>
          <a:lstStyle/>
          <a:p>
            <a:pPr marL="285750" indent="-285750">
              <a:buFont typeface="Arial" pitchFamily="34" charset="0"/>
              <a:buChar char="•"/>
            </a:pPr>
            <a:r>
              <a:rPr lang="fr-FR" dirty="0"/>
              <a:t>En bois </a:t>
            </a:r>
          </a:p>
          <a:p>
            <a:pPr marL="285750" indent="-285750">
              <a:buFont typeface="Arial" pitchFamily="34" charset="0"/>
              <a:buChar char="•"/>
            </a:pPr>
            <a:r>
              <a:rPr lang="fr-FR" dirty="0"/>
              <a:t>Adresse et rapidité</a:t>
            </a:r>
          </a:p>
          <a:p>
            <a:pPr marL="285750" indent="-285750">
              <a:buFont typeface="Arial" pitchFamily="34" charset="0"/>
              <a:buChar char="•"/>
            </a:pPr>
            <a:r>
              <a:rPr lang="fr-FR" dirty="0"/>
              <a:t>A partir de 5 ans</a:t>
            </a:r>
          </a:p>
          <a:p>
            <a:pPr marL="285750" indent="-285750">
              <a:buFont typeface="Arial" pitchFamily="34" charset="0"/>
              <a:buChar char="•"/>
            </a:pPr>
            <a:r>
              <a:rPr lang="fr-FR" dirty="0"/>
              <a:t>2 joueurs à 4 joueurs</a:t>
            </a:r>
          </a:p>
          <a:p>
            <a:pPr marL="285750" indent="-285750">
              <a:buFont typeface="Arial" pitchFamily="34" charset="0"/>
              <a:buChar char="•"/>
            </a:pPr>
            <a:r>
              <a:rPr lang="fr-FR" dirty="0"/>
              <a:t>5 minutes</a:t>
            </a:r>
          </a:p>
          <a:p>
            <a:pPr marL="285750" indent="-285750">
              <a:buFont typeface="Arial" pitchFamily="34" charset="0"/>
              <a:buChar char="•"/>
            </a:pPr>
            <a:r>
              <a:rPr lang="fr-FR" dirty="0"/>
              <a:t>44 x 44 cm</a:t>
            </a:r>
          </a:p>
          <a:p>
            <a:pPr marL="285750" indent="-285750">
              <a:buFont typeface="Arial" pitchFamily="34" charset="0"/>
              <a:buChar char="•"/>
            </a:pPr>
            <a:endParaRPr lang="fr-FR" dirty="0"/>
          </a:p>
          <a:p>
            <a:pPr marL="285750" indent="-285750">
              <a:buFont typeface="Arial" pitchFamily="34" charset="0"/>
              <a:buChar char="•"/>
            </a:pPr>
            <a:r>
              <a:rPr lang="fr-FR" dirty="0"/>
              <a:t>But: Faire passer ses 4 palets à travers la trappe,  dans les camps adverses, en utilisant l’élastique.</a:t>
            </a:r>
          </a:p>
          <a:p>
            <a:pPr marL="285750" indent="-285750">
              <a:buFont typeface="Arial" pitchFamily="34" charset="0"/>
              <a:buChar char="•"/>
            </a:pPr>
            <a:endParaRPr lang="fr-FR" dirty="0"/>
          </a:p>
          <a:p>
            <a:pPr marL="285750" indent="-285750">
              <a:buFont typeface="Arial" pitchFamily="34" charset="0"/>
              <a:buChar char="•"/>
            </a:pPr>
            <a:r>
              <a:rPr lang="fr-FR" dirty="0"/>
              <a:t>Tarif location: 20€</a:t>
            </a:r>
          </a:p>
          <a:p>
            <a:endParaRPr lang="fr-FR" dirty="0"/>
          </a:p>
        </p:txBody>
      </p:sp>
      <p:pic>
        <p:nvPicPr>
          <p:cNvPr id="4098" name="Picture 2" descr="D:\mes_documents\WILBOX\site\Images\Passe trappe de comptoir 4 joueu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0169" y="3140968"/>
            <a:ext cx="4330303" cy="3704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532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mes_documents\WILBOX\site\Images\Tir sur cible élastiqu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198594">
            <a:off x="5607112" y="2478195"/>
            <a:ext cx="2191837" cy="433687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3861048" y="1772816"/>
            <a:ext cx="5175447" cy="707886"/>
          </a:xfrm>
          <a:prstGeom prst="rect">
            <a:avLst/>
          </a:prstGeom>
          <a:noFill/>
        </p:spPr>
        <p:txBody>
          <a:bodyPr wrap="square" rtlCol="0">
            <a:spAutoFit/>
          </a:bodyPr>
          <a:lstStyle/>
          <a:p>
            <a:pPr algn="ctr"/>
            <a:r>
              <a:rPr lang="fr-FR" sz="4000" b="1" dirty="0"/>
              <a:t>Tir sur cible élastique</a:t>
            </a:r>
          </a:p>
        </p:txBody>
      </p:sp>
      <p:sp>
        <p:nvSpPr>
          <p:cNvPr id="9" name="ZoneTexte 8"/>
          <p:cNvSpPr txBox="1"/>
          <p:nvPr/>
        </p:nvSpPr>
        <p:spPr>
          <a:xfrm>
            <a:off x="1043608" y="2420888"/>
            <a:ext cx="2817440" cy="4524315"/>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Adresse</a:t>
            </a:r>
          </a:p>
          <a:p>
            <a:pPr marL="285750" indent="-285750">
              <a:buFont typeface="Arial" pitchFamily="34" charset="0"/>
              <a:buChar char="•"/>
            </a:pPr>
            <a:r>
              <a:rPr lang="fr-FR" dirty="0"/>
              <a:t>A partir de 5 ans</a:t>
            </a:r>
          </a:p>
          <a:p>
            <a:pPr marL="285750" indent="-285750">
              <a:buFont typeface="Arial" pitchFamily="34" charset="0"/>
              <a:buChar char="•"/>
            </a:pPr>
            <a:r>
              <a:rPr lang="fr-FR" dirty="0"/>
              <a:t>2 joueurs </a:t>
            </a:r>
          </a:p>
          <a:p>
            <a:pPr marL="285750" indent="-285750">
              <a:buFont typeface="Arial" pitchFamily="34" charset="0"/>
              <a:buChar char="•"/>
            </a:pPr>
            <a:r>
              <a:rPr lang="fr-FR" dirty="0"/>
              <a:t>5 minutes</a:t>
            </a:r>
          </a:p>
          <a:p>
            <a:pPr marL="285750" indent="-285750">
              <a:buFont typeface="Arial" pitchFamily="34" charset="0"/>
              <a:buChar char="•"/>
            </a:pPr>
            <a:r>
              <a:rPr lang="fr-FR" dirty="0"/>
              <a:t>122 x 41 cm</a:t>
            </a:r>
          </a:p>
          <a:p>
            <a:pPr marL="285750" indent="-285750">
              <a:buFont typeface="Arial" pitchFamily="34" charset="0"/>
              <a:buChar char="•"/>
            </a:pPr>
            <a:endParaRPr lang="fr-FR" dirty="0"/>
          </a:p>
          <a:p>
            <a:pPr marL="285750" indent="-285750">
              <a:buFont typeface="Arial" pitchFamily="34" charset="0"/>
              <a:buChar char="•"/>
            </a:pPr>
            <a:r>
              <a:rPr lang="fr-FR" dirty="0"/>
              <a:t>But: Lancez vos palets en arrière pour les faire rebondir sur l'élastique et atteindre le centre de la cible pour marquer le plus possible de points.</a:t>
            </a:r>
          </a:p>
          <a:p>
            <a:pPr marL="285750" indent="-285750">
              <a:buFont typeface="Arial" pitchFamily="34" charset="0"/>
              <a:buChar char="•"/>
            </a:pPr>
            <a:endParaRPr lang="fr-FR" dirty="0"/>
          </a:p>
          <a:p>
            <a:pPr marL="285750" indent="-285750">
              <a:buFont typeface="Arial" pitchFamily="34" charset="0"/>
              <a:buChar char="•"/>
            </a:pPr>
            <a:r>
              <a:rPr lang="fr-FR" dirty="0"/>
              <a:t>Tarif location: 25€</a:t>
            </a:r>
          </a:p>
          <a:p>
            <a:endParaRPr lang="fr-FR" dirty="0"/>
          </a:p>
        </p:txBody>
      </p:sp>
    </p:spTree>
    <p:extLst>
      <p:ext uri="{BB962C8B-B14F-4D97-AF65-F5344CB8AC3E}">
        <p14:creationId xmlns:p14="http://schemas.microsoft.com/office/powerpoint/2010/main" val="638929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3861048" y="1772816"/>
            <a:ext cx="5175447" cy="1323439"/>
          </a:xfrm>
          <a:prstGeom prst="rect">
            <a:avLst/>
          </a:prstGeom>
          <a:noFill/>
        </p:spPr>
        <p:txBody>
          <a:bodyPr wrap="square" rtlCol="0">
            <a:spAutoFit/>
          </a:bodyPr>
          <a:lstStyle/>
          <a:p>
            <a:pPr algn="ctr"/>
            <a:r>
              <a:rPr lang="fr-FR" sz="4000" b="1" dirty="0"/>
              <a:t>2 en 1 Speed Trappe et Tir sur cible</a:t>
            </a:r>
          </a:p>
        </p:txBody>
      </p:sp>
      <p:sp>
        <p:nvSpPr>
          <p:cNvPr id="9" name="ZoneTexte 8"/>
          <p:cNvSpPr txBox="1"/>
          <p:nvPr/>
        </p:nvSpPr>
        <p:spPr>
          <a:xfrm>
            <a:off x="1043608" y="2420888"/>
            <a:ext cx="2817440" cy="4247317"/>
          </a:xfrm>
          <a:prstGeom prst="rect">
            <a:avLst/>
          </a:prstGeom>
          <a:noFill/>
        </p:spPr>
        <p:txBody>
          <a:bodyPr wrap="square" rtlCol="0">
            <a:spAutoFit/>
          </a:bodyPr>
          <a:lstStyle/>
          <a:p>
            <a:pPr marL="285750" indent="-285750">
              <a:buFont typeface="Arial" pitchFamily="34" charset="0"/>
              <a:buChar char="•"/>
            </a:pPr>
            <a:r>
              <a:rPr lang="fr-FR" dirty="0"/>
              <a:t>En bois </a:t>
            </a:r>
          </a:p>
          <a:p>
            <a:pPr marL="285750" indent="-285750">
              <a:buFont typeface="Arial" pitchFamily="34" charset="0"/>
              <a:buChar char="•"/>
            </a:pPr>
            <a:r>
              <a:rPr lang="fr-FR" dirty="0"/>
              <a:t>Adresse et rapidité</a:t>
            </a:r>
          </a:p>
          <a:p>
            <a:pPr marL="285750" indent="-285750">
              <a:buFont typeface="Arial" pitchFamily="34" charset="0"/>
              <a:buChar char="•"/>
            </a:pPr>
            <a:r>
              <a:rPr lang="fr-FR" dirty="0"/>
              <a:t>A partir de 5 ans</a:t>
            </a:r>
          </a:p>
          <a:p>
            <a:pPr marL="285750" indent="-285750">
              <a:buFont typeface="Arial" pitchFamily="34" charset="0"/>
              <a:buChar char="•"/>
            </a:pPr>
            <a:r>
              <a:rPr lang="fr-FR" dirty="0"/>
              <a:t>2 joueurs à 4 joueurs</a:t>
            </a:r>
          </a:p>
          <a:p>
            <a:pPr marL="285750" indent="-285750">
              <a:buFont typeface="Arial" pitchFamily="34" charset="0"/>
              <a:buChar char="•"/>
            </a:pPr>
            <a:r>
              <a:rPr lang="fr-FR" dirty="0"/>
              <a:t>5 minutes</a:t>
            </a:r>
          </a:p>
          <a:p>
            <a:pPr marL="285750" indent="-285750">
              <a:buFont typeface="Arial" pitchFamily="34" charset="0"/>
              <a:buChar char="•"/>
            </a:pPr>
            <a:r>
              <a:rPr lang="fr-FR" dirty="0"/>
              <a:t>60 x 60 cm</a:t>
            </a:r>
          </a:p>
          <a:p>
            <a:pPr marL="285750" indent="-285750">
              <a:buFont typeface="Arial" pitchFamily="34" charset="0"/>
              <a:buChar char="•"/>
            </a:pPr>
            <a:endParaRPr lang="fr-FR" dirty="0"/>
          </a:p>
          <a:p>
            <a:pPr marL="285750" indent="-285750">
              <a:buFont typeface="Arial" pitchFamily="34" charset="0"/>
              <a:buChar char="•"/>
            </a:pPr>
            <a:r>
              <a:rPr lang="fr-FR" dirty="0"/>
              <a:t>But: Un plateau recto verso avec </a:t>
            </a:r>
            <a:r>
              <a:rPr lang="fr-FR" dirty="0" err="1"/>
              <a:t>avec</a:t>
            </a:r>
            <a:r>
              <a:rPr lang="fr-FR" dirty="0"/>
              <a:t> le Speed Trappe d’un côté et le tir sur cible de l’autre</a:t>
            </a:r>
          </a:p>
          <a:p>
            <a:pPr marL="285750" indent="-285750">
              <a:buFont typeface="Arial" pitchFamily="34" charset="0"/>
              <a:buChar char="•"/>
            </a:pPr>
            <a:endParaRPr lang="fr-FR" dirty="0"/>
          </a:p>
          <a:p>
            <a:pPr marL="285750" indent="-285750">
              <a:buFont typeface="Arial" pitchFamily="34" charset="0"/>
              <a:buChar char="•"/>
            </a:pPr>
            <a:r>
              <a:rPr lang="fr-FR" dirty="0"/>
              <a:t>Tarif location: 20€</a:t>
            </a:r>
          </a:p>
          <a:p>
            <a:pPr marL="285750" indent="-285750">
              <a:buFont typeface="Arial" pitchFamily="34" charset="0"/>
              <a:buChar char="•"/>
            </a:pPr>
            <a:r>
              <a:rPr lang="fr-FR" dirty="0"/>
              <a:t>Tarif vente: sur devis</a:t>
            </a:r>
          </a:p>
          <a:p>
            <a:endParaRPr lang="fr-FR" dirty="0"/>
          </a:p>
        </p:txBody>
      </p:sp>
      <p:pic>
        <p:nvPicPr>
          <p:cNvPr id="6" name="Image 5" descr="Une image contenant balle, Jeux, Jeux et sports d’intérieur, sol&#10;&#10;Description générée automatiquement">
            <a:extLst>
              <a:ext uri="{FF2B5EF4-FFF2-40B4-BE49-F238E27FC236}">
                <a16:creationId xmlns:a16="http://schemas.microsoft.com/office/drawing/2014/main" id="{97FBDB5A-7E00-9CEE-7A7E-50F940DFFD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6843" y="2924944"/>
            <a:ext cx="2649653" cy="2457577"/>
          </a:xfrm>
          <a:prstGeom prst="rect">
            <a:avLst/>
          </a:prstGeom>
        </p:spPr>
      </p:pic>
      <p:pic>
        <p:nvPicPr>
          <p:cNvPr id="3" name="Image 2" descr="Une image contenant contre-plaqué, bois dur, Bloc de bois, travail du bois&#10;&#10;Description générée automatiquement">
            <a:extLst>
              <a:ext uri="{FF2B5EF4-FFF2-40B4-BE49-F238E27FC236}">
                <a16:creationId xmlns:a16="http://schemas.microsoft.com/office/drawing/2014/main" id="{67B1C902-69F5-D1F3-7F29-23282E084A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1920" y="4293096"/>
            <a:ext cx="2673487" cy="2457576"/>
          </a:xfrm>
          <a:prstGeom prst="rect">
            <a:avLst/>
          </a:prstGeom>
        </p:spPr>
      </p:pic>
    </p:spTree>
    <p:extLst>
      <p:ext uri="{BB962C8B-B14F-4D97-AF65-F5344CB8AC3E}">
        <p14:creationId xmlns:p14="http://schemas.microsoft.com/office/powerpoint/2010/main" val="3547904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3861048" y="1772816"/>
            <a:ext cx="5175447" cy="707886"/>
          </a:xfrm>
          <a:prstGeom prst="rect">
            <a:avLst/>
          </a:prstGeom>
          <a:noFill/>
        </p:spPr>
        <p:txBody>
          <a:bodyPr wrap="square" rtlCol="0">
            <a:spAutoFit/>
          </a:bodyPr>
          <a:lstStyle/>
          <a:p>
            <a:pPr algn="ctr"/>
            <a:r>
              <a:rPr lang="fr-FR" sz="4000" b="1" dirty="0"/>
              <a:t>SHUFFLE PUCK</a:t>
            </a:r>
          </a:p>
        </p:txBody>
      </p:sp>
      <p:sp>
        <p:nvSpPr>
          <p:cNvPr id="9" name="ZoneTexte 8"/>
          <p:cNvSpPr txBox="1"/>
          <p:nvPr/>
        </p:nvSpPr>
        <p:spPr>
          <a:xfrm>
            <a:off x="1043608" y="2420888"/>
            <a:ext cx="2817440" cy="3970318"/>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Adresse</a:t>
            </a:r>
          </a:p>
          <a:p>
            <a:pPr marL="285750" indent="-285750">
              <a:buFont typeface="Arial" pitchFamily="34" charset="0"/>
              <a:buChar char="•"/>
            </a:pPr>
            <a:r>
              <a:rPr lang="fr-FR" dirty="0"/>
              <a:t>A partir de 5 ans</a:t>
            </a:r>
          </a:p>
          <a:p>
            <a:pPr marL="285750" indent="-285750">
              <a:buFont typeface="Arial" pitchFamily="34" charset="0"/>
              <a:buChar char="•"/>
            </a:pPr>
            <a:r>
              <a:rPr lang="fr-FR" dirty="0"/>
              <a:t>2 joueurs </a:t>
            </a:r>
          </a:p>
          <a:p>
            <a:pPr marL="285750" indent="-285750">
              <a:buFont typeface="Arial" pitchFamily="34" charset="0"/>
              <a:buChar char="•"/>
            </a:pPr>
            <a:r>
              <a:rPr lang="fr-FR" dirty="0"/>
              <a:t>5 minutes</a:t>
            </a:r>
          </a:p>
          <a:p>
            <a:pPr marL="285750" indent="-285750">
              <a:buFont typeface="Arial" pitchFamily="34" charset="0"/>
              <a:buChar char="•"/>
            </a:pPr>
            <a:r>
              <a:rPr lang="fr-FR" dirty="0"/>
              <a:t>103 x  36 cm</a:t>
            </a:r>
          </a:p>
          <a:p>
            <a:pPr marL="285750" indent="-285750">
              <a:buFont typeface="Arial" pitchFamily="34" charset="0"/>
              <a:buChar char="•"/>
            </a:pPr>
            <a:endParaRPr lang="fr-FR" dirty="0"/>
          </a:p>
          <a:p>
            <a:pPr marL="285750" indent="-285750">
              <a:buFont typeface="Arial" pitchFamily="34" charset="0"/>
              <a:buChar char="•"/>
            </a:pPr>
            <a:r>
              <a:rPr lang="fr-FR" dirty="0"/>
              <a:t>But: Glisser le palet dans le but adverse à l'aide de la poignée tout en défendant votre but.</a:t>
            </a:r>
          </a:p>
          <a:p>
            <a:pPr marL="285750" indent="-285750">
              <a:buFont typeface="Arial" pitchFamily="34" charset="0"/>
              <a:buChar char="•"/>
            </a:pPr>
            <a:endParaRPr lang="fr-FR" dirty="0"/>
          </a:p>
          <a:p>
            <a:pPr marL="285750" indent="-285750">
              <a:buFont typeface="Arial" pitchFamily="34" charset="0"/>
              <a:buChar char="•"/>
            </a:pPr>
            <a:r>
              <a:rPr lang="fr-FR" dirty="0"/>
              <a:t>Tarif location: 15€</a:t>
            </a:r>
          </a:p>
          <a:p>
            <a:endParaRPr lang="fr-FR" dirty="0"/>
          </a:p>
        </p:txBody>
      </p:sp>
      <p:pic>
        <p:nvPicPr>
          <p:cNvPr id="7170" name="Picture 2" descr="D:\mes_documents\WILBOX\site\Images\Shuffle pu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5526" y="2564904"/>
            <a:ext cx="4054946" cy="4054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615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
            <a:ext cx="9144000" cy="1581371"/>
          </a:xfrm>
          <a:prstGeom prst="rect">
            <a:avLst/>
          </a:prstGeom>
        </p:spPr>
      </p:pic>
      <p:sp>
        <p:nvSpPr>
          <p:cNvPr id="8" name="ZoneTexte 7"/>
          <p:cNvSpPr txBox="1"/>
          <p:nvPr/>
        </p:nvSpPr>
        <p:spPr>
          <a:xfrm>
            <a:off x="5176395" y="1916832"/>
            <a:ext cx="3312368" cy="707886"/>
          </a:xfrm>
          <a:prstGeom prst="rect">
            <a:avLst/>
          </a:prstGeom>
          <a:noFill/>
        </p:spPr>
        <p:txBody>
          <a:bodyPr wrap="square" rtlCol="0">
            <a:spAutoFit/>
          </a:bodyPr>
          <a:lstStyle/>
          <a:p>
            <a:pPr algn="ctr"/>
            <a:r>
              <a:rPr lang="fr-FR" sz="4000" b="1" dirty="0"/>
              <a:t>SNOOKFOOT</a:t>
            </a:r>
          </a:p>
        </p:txBody>
      </p:sp>
      <p:sp>
        <p:nvSpPr>
          <p:cNvPr id="9" name="ZoneTexte 8"/>
          <p:cNvSpPr txBox="1"/>
          <p:nvPr/>
        </p:nvSpPr>
        <p:spPr>
          <a:xfrm>
            <a:off x="1043608" y="2420888"/>
            <a:ext cx="2880320" cy="3970318"/>
          </a:xfrm>
          <a:prstGeom prst="rect">
            <a:avLst/>
          </a:prstGeom>
          <a:noFill/>
        </p:spPr>
        <p:txBody>
          <a:bodyPr wrap="square" rtlCol="0">
            <a:spAutoFit/>
          </a:bodyPr>
          <a:lstStyle/>
          <a:p>
            <a:pPr marL="285750" indent="-285750">
              <a:buFont typeface="Arial" pitchFamily="34" charset="0"/>
              <a:buChar char="•"/>
            </a:pPr>
            <a:r>
              <a:rPr lang="fr-FR" dirty="0"/>
              <a:t>Grand format</a:t>
            </a:r>
          </a:p>
          <a:p>
            <a:pPr marL="285750" indent="-285750">
              <a:buFont typeface="Arial" pitchFamily="34" charset="0"/>
              <a:buChar char="•"/>
            </a:pPr>
            <a:r>
              <a:rPr lang="fr-FR" dirty="0"/>
              <a:t>Billard et football</a:t>
            </a:r>
          </a:p>
          <a:p>
            <a:pPr marL="285750" indent="-285750">
              <a:buFont typeface="Arial" pitchFamily="34" charset="0"/>
              <a:buChar char="•"/>
            </a:pPr>
            <a:r>
              <a:rPr lang="fr-FR" dirty="0"/>
              <a:t>A partir de 6 ans</a:t>
            </a:r>
          </a:p>
          <a:p>
            <a:pPr marL="285750" indent="-285750">
              <a:buFont typeface="Arial" pitchFamily="34" charset="0"/>
              <a:buChar char="•"/>
            </a:pPr>
            <a:r>
              <a:rPr lang="fr-FR" dirty="0"/>
              <a:t>2 à 4 joueurs</a:t>
            </a:r>
          </a:p>
          <a:p>
            <a:pPr marL="285750" indent="-285750">
              <a:buFont typeface="Arial" pitchFamily="34" charset="0"/>
              <a:buChar char="•"/>
            </a:pPr>
            <a:r>
              <a:rPr lang="fr-FR" dirty="0"/>
              <a:t>15 minutes</a:t>
            </a:r>
          </a:p>
          <a:p>
            <a:pPr marL="285750" indent="-285750">
              <a:buFont typeface="Arial" pitchFamily="34" charset="0"/>
              <a:buChar char="•"/>
            </a:pPr>
            <a:r>
              <a:rPr lang="fr-FR" dirty="0"/>
              <a:t>5,50 x 3,0 m -17 m²</a:t>
            </a:r>
          </a:p>
          <a:p>
            <a:pPr marL="285750" indent="-285750">
              <a:buFont typeface="Arial" pitchFamily="34" charset="0"/>
              <a:buChar char="•"/>
            </a:pPr>
            <a:endParaRPr lang="fr-FR" dirty="0"/>
          </a:p>
          <a:p>
            <a:pPr marL="285750" indent="-285750">
              <a:buFont typeface="Arial" pitchFamily="34" charset="0"/>
              <a:buChar char="•"/>
            </a:pPr>
            <a:r>
              <a:rPr lang="fr-FR" dirty="0"/>
              <a:t>But: Envoyer vos ballons avec le pied dans les trous d’un billard géant</a:t>
            </a:r>
          </a:p>
          <a:p>
            <a:endParaRPr lang="fr-FR" dirty="0"/>
          </a:p>
          <a:p>
            <a:pPr marL="285750" indent="-285750">
              <a:buFont typeface="Arial" pitchFamily="34" charset="0"/>
              <a:buChar char="•"/>
            </a:pPr>
            <a:endParaRPr lang="fr-FR" dirty="0"/>
          </a:p>
          <a:p>
            <a:pPr marL="285750" indent="-285750">
              <a:buFont typeface="Arial" pitchFamily="34" charset="0"/>
              <a:buChar char="•"/>
            </a:pPr>
            <a:r>
              <a:rPr lang="fr-FR" dirty="0"/>
              <a:t>Tarif location: sur devis</a:t>
            </a:r>
          </a:p>
          <a:p>
            <a:pPr marL="285750" indent="-285750">
              <a:buFont typeface="Arial" pitchFamily="34" charset="0"/>
              <a:buChar char="•"/>
            </a:pPr>
            <a:r>
              <a:rPr lang="fr-FR" dirty="0"/>
              <a:t>Tarif vente: sur devis</a:t>
            </a:r>
          </a:p>
        </p:txBody>
      </p:sp>
      <p:pic>
        <p:nvPicPr>
          <p:cNvPr id="1026" name="Picture 2" descr="D:\mes_documents\WILBOX\site\Images\snookfoo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5" y="3233606"/>
            <a:ext cx="4930152" cy="282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5209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3861048" y="1772816"/>
            <a:ext cx="5175447" cy="707886"/>
          </a:xfrm>
          <a:prstGeom prst="rect">
            <a:avLst/>
          </a:prstGeom>
          <a:noFill/>
        </p:spPr>
        <p:txBody>
          <a:bodyPr wrap="square" rtlCol="0">
            <a:spAutoFit/>
          </a:bodyPr>
          <a:lstStyle/>
          <a:p>
            <a:pPr algn="ctr"/>
            <a:r>
              <a:rPr lang="fr-FR" sz="4000" b="1" dirty="0"/>
              <a:t>JEU DE MARTEAU</a:t>
            </a:r>
          </a:p>
        </p:txBody>
      </p:sp>
      <p:sp>
        <p:nvSpPr>
          <p:cNvPr id="9" name="ZoneTexte 8"/>
          <p:cNvSpPr txBox="1"/>
          <p:nvPr/>
        </p:nvSpPr>
        <p:spPr>
          <a:xfrm>
            <a:off x="1043608" y="2420888"/>
            <a:ext cx="2817440" cy="3970318"/>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Adresse</a:t>
            </a:r>
          </a:p>
          <a:p>
            <a:pPr marL="285750" indent="-285750">
              <a:buFont typeface="Arial" pitchFamily="34" charset="0"/>
              <a:buChar char="•"/>
            </a:pPr>
            <a:r>
              <a:rPr lang="fr-FR" dirty="0"/>
              <a:t>A partir de 5 ans</a:t>
            </a:r>
          </a:p>
          <a:p>
            <a:pPr marL="285750" indent="-285750">
              <a:buFont typeface="Arial" pitchFamily="34" charset="0"/>
              <a:buChar char="•"/>
            </a:pPr>
            <a:r>
              <a:rPr lang="fr-FR" dirty="0"/>
              <a:t>2 joueurs </a:t>
            </a:r>
          </a:p>
          <a:p>
            <a:pPr marL="285750" indent="-285750">
              <a:buFont typeface="Arial" pitchFamily="34" charset="0"/>
              <a:buChar char="•"/>
            </a:pPr>
            <a:r>
              <a:rPr lang="fr-FR" dirty="0"/>
              <a:t>5 minutes</a:t>
            </a:r>
          </a:p>
          <a:p>
            <a:pPr marL="285750" indent="-285750">
              <a:buFont typeface="Arial" pitchFamily="34" charset="0"/>
              <a:buChar char="•"/>
            </a:pPr>
            <a:r>
              <a:rPr lang="fr-FR" dirty="0"/>
              <a:t>60  x  25 cm</a:t>
            </a:r>
          </a:p>
          <a:p>
            <a:pPr marL="285750" indent="-285750">
              <a:buFont typeface="Arial" pitchFamily="34" charset="0"/>
              <a:buChar char="•"/>
            </a:pPr>
            <a:endParaRPr lang="fr-FR" dirty="0"/>
          </a:p>
          <a:p>
            <a:pPr marL="285750" indent="-285750">
              <a:buFont typeface="Arial" pitchFamily="34" charset="0"/>
              <a:buChar char="•"/>
            </a:pPr>
            <a:r>
              <a:rPr lang="fr-FR" dirty="0"/>
              <a:t>But: Défendre son camp à l'aide d'un marteau et pousser la bille dans le but adverse.</a:t>
            </a:r>
          </a:p>
          <a:p>
            <a:pPr marL="285750" indent="-285750">
              <a:buFont typeface="Arial" pitchFamily="34" charset="0"/>
              <a:buChar char="•"/>
            </a:pPr>
            <a:endParaRPr lang="fr-FR" dirty="0"/>
          </a:p>
          <a:p>
            <a:pPr marL="285750" indent="-285750">
              <a:buFont typeface="Arial" pitchFamily="34" charset="0"/>
              <a:buChar char="•"/>
            </a:pPr>
            <a:r>
              <a:rPr lang="fr-FR" dirty="0"/>
              <a:t>Tarif location: 15€</a:t>
            </a:r>
          </a:p>
          <a:p>
            <a:endParaRPr lang="fr-FR" dirty="0"/>
          </a:p>
        </p:txBody>
      </p:sp>
      <p:pic>
        <p:nvPicPr>
          <p:cNvPr id="9218" name="Picture 2" descr="D:\mes_documents\WILBOX\site\Images\Jeu de marteau 2 joueu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3608" y="2489174"/>
            <a:ext cx="4364856" cy="4252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124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3861048" y="1772816"/>
            <a:ext cx="5175447" cy="707886"/>
          </a:xfrm>
          <a:prstGeom prst="rect">
            <a:avLst/>
          </a:prstGeom>
          <a:noFill/>
        </p:spPr>
        <p:txBody>
          <a:bodyPr wrap="square" rtlCol="0">
            <a:spAutoFit/>
          </a:bodyPr>
          <a:lstStyle/>
          <a:p>
            <a:pPr algn="ctr"/>
            <a:r>
              <a:rPr lang="fr-FR" sz="4000" b="1" dirty="0"/>
              <a:t>RAPIDO</a:t>
            </a:r>
          </a:p>
        </p:txBody>
      </p:sp>
      <p:sp>
        <p:nvSpPr>
          <p:cNvPr id="9" name="ZoneTexte 8"/>
          <p:cNvSpPr txBox="1"/>
          <p:nvPr/>
        </p:nvSpPr>
        <p:spPr>
          <a:xfrm>
            <a:off x="1043608" y="2420888"/>
            <a:ext cx="2817440" cy="3693319"/>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Adresse</a:t>
            </a:r>
          </a:p>
          <a:p>
            <a:pPr marL="285750" indent="-285750">
              <a:buFont typeface="Arial" pitchFamily="34" charset="0"/>
              <a:buChar char="•"/>
            </a:pPr>
            <a:r>
              <a:rPr lang="fr-FR" dirty="0"/>
              <a:t>A partir de 5 ans</a:t>
            </a:r>
          </a:p>
          <a:p>
            <a:pPr marL="285750" indent="-285750">
              <a:buFont typeface="Arial" pitchFamily="34" charset="0"/>
              <a:buChar char="•"/>
            </a:pPr>
            <a:r>
              <a:rPr lang="fr-FR" dirty="0"/>
              <a:t>2 joueurs </a:t>
            </a:r>
          </a:p>
          <a:p>
            <a:pPr marL="285750" indent="-285750">
              <a:buFont typeface="Arial" pitchFamily="34" charset="0"/>
              <a:buChar char="•"/>
            </a:pPr>
            <a:r>
              <a:rPr lang="fr-FR" dirty="0"/>
              <a:t>5 minutes</a:t>
            </a:r>
          </a:p>
          <a:p>
            <a:pPr marL="285750" indent="-285750">
              <a:buFont typeface="Arial" pitchFamily="34" charset="0"/>
              <a:buChar char="•"/>
            </a:pPr>
            <a:r>
              <a:rPr lang="fr-FR" dirty="0"/>
              <a:t>1 m  x  0,5 cm</a:t>
            </a:r>
          </a:p>
          <a:p>
            <a:pPr marL="285750" indent="-285750">
              <a:buFont typeface="Arial" pitchFamily="34" charset="0"/>
              <a:buChar char="•"/>
            </a:pPr>
            <a:endParaRPr lang="fr-FR" dirty="0"/>
          </a:p>
          <a:p>
            <a:pPr marL="285750" indent="-285750">
              <a:buFont typeface="Arial" pitchFamily="34" charset="0"/>
              <a:buChar char="•"/>
            </a:pPr>
            <a:r>
              <a:rPr lang="fr-FR" dirty="0"/>
              <a:t>But: A l’aide des poignées, renvoyez la balle de l’autre côté</a:t>
            </a:r>
          </a:p>
          <a:p>
            <a:pPr marL="285750" indent="-285750">
              <a:buFont typeface="Arial" pitchFamily="34" charset="0"/>
              <a:buChar char="•"/>
            </a:pPr>
            <a:endParaRPr lang="fr-FR" dirty="0"/>
          </a:p>
          <a:p>
            <a:pPr marL="285750" indent="-285750">
              <a:buFont typeface="Arial" pitchFamily="34" charset="0"/>
              <a:buChar char="•"/>
            </a:pPr>
            <a:r>
              <a:rPr lang="fr-FR" dirty="0"/>
              <a:t>Tarif location: 20€</a:t>
            </a:r>
          </a:p>
          <a:p>
            <a:endParaRPr lang="fr-FR" dirty="0"/>
          </a:p>
        </p:txBody>
      </p:sp>
      <p:pic>
        <p:nvPicPr>
          <p:cNvPr id="3" name="Image 2" descr="Une image contenant conception&#10;&#10;Description générée automatiquement avec une confiance faible">
            <a:extLst>
              <a:ext uri="{FF2B5EF4-FFF2-40B4-BE49-F238E27FC236}">
                <a16:creationId xmlns:a16="http://schemas.microsoft.com/office/drawing/2014/main" id="{9D6CEACF-A4D8-DC73-10B0-40AC9A75F7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2102" y="2855551"/>
            <a:ext cx="3994353" cy="3165737"/>
          </a:xfrm>
          <a:prstGeom prst="rect">
            <a:avLst/>
          </a:prstGeom>
        </p:spPr>
      </p:pic>
    </p:spTree>
    <p:extLst>
      <p:ext uri="{BB962C8B-B14F-4D97-AF65-F5344CB8AC3E}">
        <p14:creationId xmlns:p14="http://schemas.microsoft.com/office/powerpoint/2010/main" val="3772921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5" y="1916832"/>
            <a:ext cx="3312368" cy="707886"/>
          </a:xfrm>
          <a:prstGeom prst="rect">
            <a:avLst/>
          </a:prstGeom>
          <a:noFill/>
        </p:spPr>
        <p:txBody>
          <a:bodyPr wrap="square" rtlCol="0">
            <a:spAutoFit/>
          </a:bodyPr>
          <a:lstStyle/>
          <a:p>
            <a:pPr algn="ctr"/>
            <a:r>
              <a:rPr lang="fr-FR" sz="4000" b="1" dirty="0"/>
              <a:t>Hussard</a:t>
            </a:r>
          </a:p>
        </p:txBody>
      </p:sp>
      <p:sp>
        <p:nvSpPr>
          <p:cNvPr id="9" name="ZoneTexte 8"/>
          <p:cNvSpPr txBox="1"/>
          <p:nvPr/>
        </p:nvSpPr>
        <p:spPr>
          <a:xfrm>
            <a:off x="1043608" y="2420888"/>
            <a:ext cx="2664296" cy="4524315"/>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Force / Adresse</a:t>
            </a:r>
          </a:p>
          <a:p>
            <a:pPr marL="285750" indent="-285750">
              <a:buFont typeface="Arial" pitchFamily="34" charset="0"/>
              <a:buChar char="•"/>
            </a:pPr>
            <a:r>
              <a:rPr lang="fr-FR" dirty="0"/>
              <a:t>A partir de 10 ans</a:t>
            </a:r>
          </a:p>
          <a:p>
            <a:pPr marL="285750" indent="-285750">
              <a:buFont typeface="Arial" pitchFamily="34" charset="0"/>
              <a:buChar char="•"/>
            </a:pPr>
            <a:r>
              <a:rPr lang="fr-FR" dirty="0"/>
              <a:t>2 à 4 joueurs</a:t>
            </a:r>
          </a:p>
          <a:p>
            <a:pPr marL="285750" indent="-285750">
              <a:buFont typeface="Arial" pitchFamily="34" charset="0"/>
              <a:buChar char="•"/>
            </a:pPr>
            <a:r>
              <a:rPr lang="fr-FR" dirty="0"/>
              <a:t>5 minutes</a:t>
            </a:r>
          </a:p>
          <a:p>
            <a:pPr marL="285750" indent="-285750">
              <a:buFont typeface="Arial" pitchFamily="34" charset="0"/>
              <a:buChar char="•"/>
            </a:pPr>
            <a:r>
              <a:rPr lang="fr-FR" dirty="0"/>
              <a:t>100 cm de longueur</a:t>
            </a:r>
          </a:p>
          <a:p>
            <a:pPr marL="285750" indent="-285750">
              <a:buFont typeface="Arial" pitchFamily="34" charset="0"/>
              <a:buChar char="•"/>
            </a:pPr>
            <a:endParaRPr lang="fr-FR" dirty="0"/>
          </a:p>
          <a:p>
            <a:pPr marL="285750" indent="-285750">
              <a:buFont typeface="Arial" pitchFamily="34" charset="0"/>
              <a:buChar char="•"/>
            </a:pPr>
            <a:r>
              <a:rPr lang="fr-FR" dirty="0"/>
              <a:t>But: 2 joueurs tiennent chacun 2 poignées du jeu et doivent faire glisser la balle dans un trou de sa couleur</a:t>
            </a:r>
          </a:p>
          <a:p>
            <a:pPr marL="285750" indent="-285750">
              <a:buFont typeface="Arial" pitchFamily="34" charset="0"/>
              <a:buChar char="•"/>
            </a:pPr>
            <a:endParaRPr lang="fr-FR" dirty="0"/>
          </a:p>
          <a:p>
            <a:pPr marL="285750" indent="-285750">
              <a:buFont typeface="Arial" pitchFamily="34" charset="0"/>
              <a:buChar char="•"/>
            </a:pPr>
            <a:r>
              <a:rPr lang="fr-FR" dirty="0"/>
              <a:t>Tarif location: 20€</a:t>
            </a:r>
          </a:p>
          <a:p>
            <a:pPr marL="285750" indent="-285750">
              <a:buFont typeface="Arial" pitchFamily="34" charset="0"/>
              <a:buChar char="•"/>
            </a:pPr>
            <a:r>
              <a:rPr lang="fr-FR" dirty="0"/>
              <a:t>Tarif vente: sur devis</a:t>
            </a:r>
          </a:p>
          <a:p>
            <a:pPr marL="285750" indent="-285750">
              <a:buFont typeface="Arial" pitchFamily="34" charset="0"/>
              <a:buChar char="•"/>
            </a:pPr>
            <a:endParaRPr lang="fr-FR" dirty="0"/>
          </a:p>
        </p:txBody>
      </p:sp>
      <p:pic>
        <p:nvPicPr>
          <p:cNvPr id="1026" name="Picture 2" descr="D:\mes_documents\WILBOX\site\Images\Husarengol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6727">
            <a:off x="3494515" y="3316940"/>
            <a:ext cx="5524134" cy="2082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6321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5" y="1916832"/>
            <a:ext cx="3312368" cy="707886"/>
          </a:xfrm>
          <a:prstGeom prst="rect">
            <a:avLst/>
          </a:prstGeom>
          <a:noFill/>
        </p:spPr>
        <p:txBody>
          <a:bodyPr wrap="square" rtlCol="0">
            <a:spAutoFit/>
          </a:bodyPr>
          <a:lstStyle/>
          <a:p>
            <a:pPr algn="ctr"/>
            <a:r>
              <a:rPr lang="fr-FR" sz="4000" b="1" dirty="0"/>
              <a:t>CROKINOLE</a:t>
            </a:r>
          </a:p>
        </p:txBody>
      </p:sp>
      <p:sp>
        <p:nvSpPr>
          <p:cNvPr id="9" name="ZoneTexte 8"/>
          <p:cNvSpPr txBox="1"/>
          <p:nvPr/>
        </p:nvSpPr>
        <p:spPr>
          <a:xfrm>
            <a:off x="1043608" y="2420888"/>
            <a:ext cx="2664296" cy="4524315"/>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Adresse</a:t>
            </a:r>
          </a:p>
          <a:p>
            <a:pPr marL="285750" indent="-285750">
              <a:buFont typeface="Arial" pitchFamily="34" charset="0"/>
              <a:buChar char="•"/>
            </a:pPr>
            <a:r>
              <a:rPr lang="fr-FR" dirty="0"/>
              <a:t>A partir de 6 ans</a:t>
            </a:r>
          </a:p>
          <a:p>
            <a:pPr marL="285750" indent="-285750">
              <a:buFont typeface="Arial" pitchFamily="34" charset="0"/>
              <a:buChar char="•"/>
            </a:pPr>
            <a:r>
              <a:rPr lang="fr-FR" dirty="0"/>
              <a:t>2 à 4 joueurs</a:t>
            </a:r>
          </a:p>
          <a:p>
            <a:pPr marL="285750" indent="-285750">
              <a:buFont typeface="Arial" pitchFamily="34" charset="0"/>
              <a:buChar char="•"/>
            </a:pPr>
            <a:r>
              <a:rPr lang="fr-FR" dirty="0"/>
              <a:t>20 minutes</a:t>
            </a:r>
          </a:p>
          <a:p>
            <a:pPr marL="285750" indent="-285750">
              <a:buFont typeface="Arial" pitchFamily="34" charset="0"/>
              <a:buChar char="•"/>
            </a:pPr>
            <a:r>
              <a:rPr lang="fr-FR" dirty="0"/>
              <a:t>78 cm de diamètre</a:t>
            </a:r>
          </a:p>
          <a:p>
            <a:pPr marL="285750" indent="-285750">
              <a:buFont typeface="Arial" pitchFamily="34" charset="0"/>
              <a:buChar char="•"/>
            </a:pPr>
            <a:endParaRPr lang="fr-FR" dirty="0"/>
          </a:p>
          <a:p>
            <a:pPr marL="285750" indent="-285750">
              <a:buFont typeface="Arial" pitchFamily="34" charset="0"/>
              <a:buChar char="•"/>
            </a:pPr>
            <a:r>
              <a:rPr lang="fr-FR" dirty="0"/>
              <a:t>But: Placer ses palets dans le trou central  ou le plus près afin de marquer le plus de points.</a:t>
            </a:r>
          </a:p>
          <a:p>
            <a:pPr marL="285750" indent="-285750">
              <a:buFont typeface="Arial" pitchFamily="34" charset="0"/>
              <a:buChar char="•"/>
            </a:pPr>
            <a:endParaRPr lang="fr-FR" dirty="0"/>
          </a:p>
          <a:p>
            <a:pPr marL="285750" indent="-285750">
              <a:buFont typeface="Arial" pitchFamily="34" charset="0"/>
              <a:buChar char="•"/>
            </a:pPr>
            <a:r>
              <a:rPr lang="fr-FR" dirty="0"/>
              <a:t>Tarif location: 25€</a:t>
            </a:r>
          </a:p>
          <a:p>
            <a:pPr marL="285750" indent="-285750">
              <a:buFont typeface="Arial" pitchFamily="34" charset="0"/>
              <a:buChar char="•"/>
            </a:pPr>
            <a:r>
              <a:rPr lang="fr-FR" dirty="0"/>
              <a:t>Tarif vente: sur devis</a:t>
            </a:r>
          </a:p>
          <a:p>
            <a:pPr marL="285750" indent="-285750">
              <a:buFont typeface="Arial" pitchFamily="34" charset="0"/>
              <a:buChar char="•"/>
            </a:pPr>
            <a:endParaRPr lang="fr-FR"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0727" y="3050282"/>
            <a:ext cx="4655769" cy="3259038"/>
          </a:xfrm>
          <a:prstGeom prst="rect">
            <a:avLst/>
          </a:prstGeom>
        </p:spPr>
      </p:pic>
    </p:spTree>
    <p:extLst>
      <p:ext uri="{BB962C8B-B14F-4D97-AF65-F5344CB8AC3E}">
        <p14:creationId xmlns:p14="http://schemas.microsoft.com/office/powerpoint/2010/main" val="829752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5" y="1916832"/>
            <a:ext cx="3312368" cy="1323439"/>
          </a:xfrm>
          <a:prstGeom prst="rect">
            <a:avLst/>
          </a:prstGeom>
          <a:noFill/>
        </p:spPr>
        <p:txBody>
          <a:bodyPr wrap="square" rtlCol="0">
            <a:spAutoFit/>
          </a:bodyPr>
          <a:lstStyle/>
          <a:p>
            <a:pPr algn="ctr"/>
            <a:r>
              <a:rPr lang="fr-FR" sz="4000" b="1" dirty="0"/>
              <a:t>LE CHAT ET LA SOURIS</a:t>
            </a:r>
          </a:p>
        </p:txBody>
      </p:sp>
      <p:sp>
        <p:nvSpPr>
          <p:cNvPr id="9" name="ZoneTexte 8"/>
          <p:cNvSpPr txBox="1"/>
          <p:nvPr/>
        </p:nvSpPr>
        <p:spPr>
          <a:xfrm>
            <a:off x="1043608" y="1879079"/>
            <a:ext cx="2952328" cy="4801314"/>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Adresse</a:t>
            </a:r>
          </a:p>
          <a:p>
            <a:pPr marL="285750" indent="-285750">
              <a:buFont typeface="Arial" pitchFamily="34" charset="0"/>
              <a:buChar char="•"/>
            </a:pPr>
            <a:r>
              <a:rPr lang="fr-FR" dirty="0"/>
              <a:t>A partir de 6 ans</a:t>
            </a:r>
          </a:p>
          <a:p>
            <a:pPr marL="285750" indent="-285750">
              <a:buFont typeface="Arial" pitchFamily="34" charset="0"/>
              <a:buChar char="•"/>
            </a:pPr>
            <a:r>
              <a:rPr lang="fr-FR" dirty="0"/>
              <a:t>2  joueurs</a:t>
            </a:r>
          </a:p>
          <a:p>
            <a:pPr marL="285750" indent="-285750">
              <a:buFont typeface="Arial" pitchFamily="34" charset="0"/>
              <a:buChar char="•"/>
            </a:pPr>
            <a:r>
              <a:rPr lang="fr-FR" dirty="0"/>
              <a:t>10 minutes</a:t>
            </a:r>
          </a:p>
          <a:p>
            <a:pPr marL="285750" indent="-285750">
              <a:buFont typeface="Arial" pitchFamily="34" charset="0"/>
              <a:buChar char="•"/>
            </a:pPr>
            <a:r>
              <a:rPr lang="fr-FR" dirty="0"/>
              <a:t>122 x 41 cm</a:t>
            </a:r>
          </a:p>
          <a:p>
            <a:pPr marL="285750" indent="-285750">
              <a:buFont typeface="Arial" pitchFamily="34" charset="0"/>
              <a:buChar char="•"/>
            </a:pPr>
            <a:endParaRPr lang="fr-FR" dirty="0"/>
          </a:p>
          <a:p>
            <a:pPr marL="285750" indent="-285750">
              <a:buFont typeface="Arial" pitchFamily="34" charset="0"/>
              <a:buChar char="•"/>
            </a:pPr>
            <a:r>
              <a:rPr lang="fr-FR" dirty="0"/>
              <a:t>But: Un joueur prend les boules et les laisse tomber une à une dans le tunnel. Le second doit les attraper le plus près possible de la sortie à l'aide du gobelet.</a:t>
            </a:r>
          </a:p>
          <a:p>
            <a:pPr marL="285750" indent="-285750">
              <a:buFont typeface="Arial" pitchFamily="34" charset="0"/>
              <a:buChar char="•"/>
            </a:pPr>
            <a:endParaRPr lang="fr-FR" dirty="0"/>
          </a:p>
          <a:p>
            <a:pPr marL="285750" indent="-285750">
              <a:buFont typeface="Arial" pitchFamily="34" charset="0"/>
              <a:buChar char="•"/>
            </a:pPr>
            <a:endParaRPr lang="fr-FR" dirty="0"/>
          </a:p>
          <a:p>
            <a:pPr marL="285750" indent="-285750">
              <a:buFont typeface="Arial" pitchFamily="34" charset="0"/>
              <a:buChar char="•"/>
            </a:pPr>
            <a:r>
              <a:rPr lang="fr-FR" dirty="0"/>
              <a:t>Tarif location: 25€</a:t>
            </a:r>
          </a:p>
          <a:p>
            <a:endParaRPr lang="fr-FR" dirty="0"/>
          </a:p>
        </p:txBody>
      </p:sp>
      <p:pic>
        <p:nvPicPr>
          <p:cNvPr id="5123" name="Picture 3" descr="D:\mes_documents\WILBOX\site\Images\Chat et souris géa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638466">
            <a:off x="5636531" y="2594847"/>
            <a:ext cx="2170951" cy="4442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087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3923928" y="1772816"/>
            <a:ext cx="5220072" cy="707886"/>
          </a:xfrm>
          <a:prstGeom prst="rect">
            <a:avLst/>
          </a:prstGeom>
          <a:noFill/>
        </p:spPr>
        <p:txBody>
          <a:bodyPr wrap="square" rtlCol="0">
            <a:spAutoFit/>
          </a:bodyPr>
          <a:lstStyle/>
          <a:p>
            <a:pPr algn="ctr"/>
            <a:r>
              <a:rPr lang="fr-FR" sz="4000" b="1" dirty="0"/>
              <a:t>Triangle des Bermudes</a:t>
            </a:r>
          </a:p>
        </p:txBody>
      </p:sp>
      <p:sp>
        <p:nvSpPr>
          <p:cNvPr id="9" name="ZoneTexte 8"/>
          <p:cNvSpPr txBox="1"/>
          <p:nvPr/>
        </p:nvSpPr>
        <p:spPr>
          <a:xfrm>
            <a:off x="1043608" y="1879079"/>
            <a:ext cx="2952328" cy="3970318"/>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Adresse</a:t>
            </a:r>
          </a:p>
          <a:p>
            <a:pPr marL="285750" indent="-285750">
              <a:buFont typeface="Arial" pitchFamily="34" charset="0"/>
              <a:buChar char="•"/>
            </a:pPr>
            <a:r>
              <a:rPr lang="fr-FR" dirty="0"/>
              <a:t>A partir de 4 ans</a:t>
            </a:r>
          </a:p>
          <a:p>
            <a:pPr marL="285750" indent="-285750">
              <a:buFont typeface="Arial" pitchFamily="34" charset="0"/>
              <a:buChar char="•"/>
            </a:pPr>
            <a:r>
              <a:rPr lang="fr-FR" dirty="0"/>
              <a:t>1  joueur</a:t>
            </a:r>
          </a:p>
          <a:p>
            <a:pPr marL="285750" indent="-285750">
              <a:buFont typeface="Arial" pitchFamily="34" charset="0"/>
              <a:buChar char="•"/>
            </a:pPr>
            <a:r>
              <a:rPr lang="fr-FR" dirty="0"/>
              <a:t>5 minutes</a:t>
            </a:r>
          </a:p>
          <a:p>
            <a:pPr marL="285750" indent="-285750">
              <a:buFont typeface="Arial" pitchFamily="34" charset="0"/>
              <a:buChar char="•"/>
            </a:pPr>
            <a:r>
              <a:rPr lang="fr-FR" dirty="0"/>
              <a:t>60 x 25 cm</a:t>
            </a:r>
          </a:p>
          <a:p>
            <a:pPr marL="285750" indent="-285750">
              <a:buFont typeface="Arial" pitchFamily="34" charset="0"/>
              <a:buChar char="•"/>
            </a:pPr>
            <a:endParaRPr lang="fr-FR" dirty="0"/>
          </a:p>
          <a:p>
            <a:pPr marL="285750" indent="-285750">
              <a:buFont typeface="Arial" pitchFamily="34" charset="0"/>
              <a:buChar char="•"/>
            </a:pPr>
            <a:r>
              <a:rPr lang="fr-FR" dirty="0"/>
              <a:t>But: Marquer le maximum de points sans faire tomber les palets dans le niveau inférieur.</a:t>
            </a:r>
          </a:p>
          <a:p>
            <a:pPr marL="285750" indent="-285750">
              <a:buFont typeface="Arial" pitchFamily="34" charset="0"/>
              <a:buChar char="•"/>
            </a:pPr>
            <a:endParaRPr lang="fr-FR" dirty="0"/>
          </a:p>
          <a:p>
            <a:pPr marL="285750" indent="-285750">
              <a:buFont typeface="Arial" pitchFamily="34" charset="0"/>
              <a:buChar char="•"/>
            </a:pPr>
            <a:r>
              <a:rPr lang="fr-FR" dirty="0"/>
              <a:t>Tarif location: 15€</a:t>
            </a:r>
          </a:p>
          <a:p>
            <a:endParaRPr lang="fr-FR" dirty="0"/>
          </a:p>
        </p:txBody>
      </p:sp>
      <p:pic>
        <p:nvPicPr>
          <p:cNvPr id="8194" name="Picture 2" descr="D:\mes_documents\WILBOX\site\Images\Triangle des bermud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1136" y="2756048"/>
            <a:ext cx="4057328" cy="4057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2176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5" y="1916832"/>
            <a:ext cx="3312368" cy="707886"/>
          </a:xfrm>
          <a:prstGeom prst="rect">
            <a:avLst/>
          </a:prstGeom>
          <a:noFill/>
        </p:spPr>
        <p:txBody>
          <a:bodyPr wrap="square" rtlCol="0">
            <a:spAutoFit/>
          </a:bodyPr>
          <a:lstStyle/>
          <a:p>
            <a:pPr algn="ctr"/>
            <a:r>
              <a:rPr lang="fr-FR" sz="4000" b="1" dirty="0"/>
              <a:t>TUMBLIN-DICE</a:t>
            </a:r>
          </a:p>
        </p:txBody>
      </p:sp>
      <p:sp>
        <p:nvSpPr>
          <p:cNvPr id="9" name="ZoneTexte 8"/>
          <p:cNvSpPr txBox="1"/>
          <p:nvPr/>
        </p:nvSpPr>
        <p:spPr>
          <a:xfrm>
            <a:off x="1043608" y="2420888"/>
            <a:ext cx="2664296" cy="4247317"/>
          </a:xfrm>
          <a:prstGeom prst="rect">
            <a:avLst/>
          </a:prstGeom>
          <a:noFill/>
        </p:spPr>
        <p:txBody>
          <a:bodyPr wrap="square" rtlCol="0">
            <a:spAutoFit/>
          </a:bodyPr>
          <a:lstStyle/>
          <a:p>
            <a:pPr marL="285750" indent="-285750">
              <a:buFont typeface="Arial" pitchFamily="34" charset="0"/>
              <a:buChar char="•"/>
            </a:pPr>
            <a:r>
              <a:rPr lang="fr-FR" dirty="0"/>
              <a:t>En bois</a:t>
            </a:r>
          </a:p>
          <a:p>
            <a:pPr marL="285750" indent="-285750">
              <a:buFont typeface="Arial" pitchFamily="34" charset="0"/>
              <a:buChar char="•"/>
            </a:pPr>
            <a:r>
              <a:rPr lang="fr-FR" dirty="0"/>
              <a:t>Adresse et tactique</a:t>
            </a:r>
          </a:p>
          <a:p>
            <a:pPr marL="285750" indent="-285750">
              <a:buFont typeface="Arial" pitchFamily="34" charset="0"/>
              <a:buChar char="•"/>
            </a:pPr>
            <a:r>
              <a:rPr lang="fr-FR" dirty="0"/>
              <a:t>A partir de 6 ans</a:t>
            </a:r>
          </a:p>
          <a:p>
            <a:pPr marL="285750" indent="-285750">
              <a:buFont typeface="Arial" pitchFamily="34" charset="0"/>
              <a:buChar char="•"/>
            </a:pPr>
            <a:r>
              <a:rPr lang="fr-FR" dirty="0"/>
              <a:t>2 à 4 joueurs</a:t>
            </a:r>
          </a:p>
          <a:p>
            <a:pPr marL="285750" indent="-285750">
              <a:buFont typeface="Arial" pitchFamily="34" charset="0"/>
              <a:buChar char="•"/>
            </a:pPr>
            <a:r>
              <a:rPr lang="fr-FR" dirty="0"/>
              <a:t>20 minutes</a:t>
            </a:r>
          </a:p>
          <a:p>
            <a:pPr marL="285750" indent="-285750">
              <a:buFont typeface="Arial" pitchFamily="34" charset="0"/>
              <a:buChar char="•"/>
            </a:pPr>
            <a:endParaRPr lang="fr-FR" dirty="0"/>
          </a:p>
          <a:p>
            <a:pPr marL="285750" indent="-285750">
              <a:buFont typeface="Arial" pitchFamily="34" charset="0"/>
              <a:buChar char="•"/>
            </a:pPr>
            <a:r>
              <a:rPr lang="fr-FR" dirty="0"/>
              <a:t>But: Marquer le plus de points en lançant ses dés avec une pichenette</a:t>
            </a:r>
          </a:p>
          <a:p>
            <a:pPr marL="285750" indent="-285750">
              <a:buFont typeface="Arial" pitchFamily="34" charset="0"/>
              <a:buChar char="•"/>
            </a:pPr>
            <a:endParaRPr lang="fr-FR" dirty="0"/>
          </a:p>
          <a:p>
            <a:pPr marL="285750" indent="-285750">
              <a:buFont typeface="Arial" pitchFamily="34" charset="0"/>
              <a:buChar char="•"/>
            </a:pPr>
            <a:r>
              <a:rPr lang="fr-FR" dirty="0"/>
              <a:t>Tarif location: 15€</a:t>
            </a:r>
          </a:p>
          <a:p>
            <a:pPr marL="285750" indent="-285750">
              <a:buFont typeface="Arial" pitchFamily="34" charset="0"/>
              <a:buChar char="•"/>
            </a:pPr>
            <a:r>
              <a:rPr lang="fr-FR" dirty="0"/>
              <a:t>Tarif vente: 68€</a:t>
            </a:r>
          </a:p>
          <a:p>
            <a:pPr marL="285750" indent="-285750">
              <a:buFont typeface="Arial" pitchFamily="34" charset="0"/>
              <a:buChar char="•"/>
            </a:pPr>
            <a:endParaRPr lang="fr-FR" dirty="0"/>
          </a:p>
          <a:p>
            <a:endParaRPr lang="fr-FR"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9793" y="3050320"/>
            <a:ext cx="4274695" cy="2682935"/>
          </a:xfrm>
          <a:prstGeom prst="rect">
            <a:avLst/>
          </a:prstGeom>
        </p:spPr>
      </p:pic>
    </p:spTree>
    <p:extLst>
      <p:ext uri="{BB962C8B-B14F-4D97-AF65-F5344CB8AC3E}">
        <p14:creationId xmlns:p14="http://schemas.microsoft.com/office/powerpoint/2010/main" val="1680017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4427984" y="1916832"/>
            <a:ext cx="4392487" cy="707886"/>
          </a:xfrm>
          <a:prstGeom prst="rect">
            <a:avLst/>
          </a:prstGeom>
          <a:noFill/>
        </p:spPr>
        <p:txBody>
          <a:bodyPr wrap="square" rtlCol="0">
            <a:spAutoFit/>
          </a:bodyPr>
          <a:lstStyle/>
          <a:p>
            <a:pPr algn="ctr"/>
            <a:r>
              <a:rPr lang="fr-FR" sz="4000" b="1" dirty="0"/>
              <a:t>Anneau et crochet</a:t>
            </a:r>
          </a:p>
        </p:txBody>
      </p:sp>
      <p:sp>
        <p:nvSpPr>
          <p:cNvPr id="9" name="ZoneTexte 8"/>
          <p:cNvSpPr txBox="1"/>
          <p:nvPr/>
        </p:nvSpPr>
        <p:spPr>
          <a:xfrm>
            <a:off x="1043608" y="2420888"/>
            <a:ext cx="2664296" cy="3693319"/>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Jeu d’adresse</a:t>
            </a:r>
          </a:p>
          <a:p>
            <a:pPr marL="285750" indent="-285750">
              <a:buFont typeface="Arial" pitchFamily="34" charset="0"/>
              <a:buChar char="•"/>
            </a:pPr>
            <a:r>
              <a:rPr lang="fr-FR" dirty="0"/>
              <a:t>A partir de 5 ans</a:t>
            </a:r>
          </a:p>
          <a:p>
            <a:pPr marL="285750" indent="-285750">
              <a:buFont typeface="Arial" pitchFamily="34" charset="0"/>
              <a:buChar char="•"/>
            </a:pPr>
            <a:r>
              <a:rPr lang="fr-FR" dirty="0"/>
              <a:t>1  à 2 joueurs</a:t>
            </a:r>
          </a:p>
          <a:p>
            <a:pPr marL="285750" indent="-285750">
              <a:buFont typeface="Arial" pitchFamily="34" charset="0"/>
              <a:buChar char="•"/>
            </a:pPr>
            <a:r>
              <a:rPr lang="fr-FR" dirty="0"/>
              <a:t>10 minutes</a:t>
            </a:r>
          </a:p>
          <a:p>
            <a:pPr marL="285750" indent="-285750">
              <a:buFont typeface="Arial" pitchFamily="34" charset="0"/>
              <a:buChar char="•"/>
            </a:pPr>
            <a:r>
              <a:rPr lang="fr-FR" dirty="0"/>
              <a:t>120H x 52l cm</a:t>
            </a:r>
          </a:p>
          <a:p>
            <a:pPr marL="285750" indent="-285750">
              <a:buFont typeface="Arial" pitchFamily="34" charset="0"/>
              <a:buChar char="•"/>
            </a:pPr>
            <a:endParaRPr lang="fr-FR" dirty="0"/>
          </a:p>
          <a:p>
            <a:pPr marL="285750" indent="-285750">
              <a:buFont typeface="Arial" pitchFamily="34" charset="0"/>
              <a:buChar char="•"/>
            </a:pPr>
            <a:r>
              <a:rPr lang="fr-FR" dirty="0"/>
              <a:t>But: Lancer l’anneau et viser le crochet fixé sur le mât.</a:t>
            </a:r>
          </a:p>
          <a:p>
            <a:pPr marL="285750" indent="-285750">
              <a:buFont typeface="Arial" pitchFamily="34" charset="0"/>
              <a:buChar char="•"/>
            </a:pPr>
            <a:endParaRPr lang="fr-FR" dirty="0"/>
          </a:p>
          <a:p>
            <a:pPr marL="285750" indent="-285750">
              <a:buFont typeface="Arial" pitchFamily="34" charset="0"/>
              <a:buChar char="•"/>
            </a:pPr>
            <a:r>
              <a:rPr lang="fr-FR" dirty="0"/>
              <a:t>Tarif location: 20€</a:t>
            </a:r>
          </a:p>
          <a:p>
            <a:endParaRPr lang="fr-FR" dirty="0"/>
          </a:p>
        </p:txBody>
      </p:sp>
      <p:pic>
        <p:nvPicPr>
          <p:cNvPr id="2050" name="Picture 2" descr="D:\mes_documents\WILBOX\site\Images\anneau croch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2790825"/>
            <a:ext cx="3590503" cy="3590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3298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5" y="1916832"/>
            <a:ext cx="3312368" cy="707886"/>
          </a:xfrm>
          <a:prstGeom prst="rect">
            <a:avLst/>
          </a:prstGeom>
          <a:noFill/>
        </p:spPr>
        <p:txBody>
          <a:bodyPr wrap="square" rtlCol="0">
            <a:spAutoFit/>
          </a:bodyPr>
          <a:lstStyle/>
          <a:p>
            <a:pPr algn="ctr"/>
            <a:r>
              <a:rPr lang="fr-FR" sz="4000" b="1" dirty="0"/>
              <a:t>Le Minotaure</a:t>
            </a:r>
          </a:p>
        </p:txBody>
      </p:sp>
      <p:sp>
        <p:nvSpPr>
          <p:cNvPr id="9" name="ZoneTexte 8"/>
          <p:cNvSpPr txBox="1"/>
          <p:nvPr/>
        </p:nvSpPr>
        <p:spPr>
          <a:xfrm>
            <a:off x="1043608" y="2420888"/>
            <a:ext cx="2664296" cy="3970318"/>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Adresse</a:t>
            </a:r>
          </a:p>
          <a:p>
            <a:pPr marL="285750" indent="-285750">
              <a:buFont typeface="Arial" pitchFamily="34" charset="0"/>
              <a:buChar char="•"/>
            </a:pPr>
            <a:r>
              <a:rPr lang="fr-FR" dirty="0"/>
              <a:t>A partir de 6 ans</a:t>
            </a:r>
          </a:p>
          <a:p>
            <a:pPr marL="285750" indent="-285750">
              <a:buFont typeface="Arial" pitchFamily="34" charset="0"/>
              <a:buChar char="•"/>
            </a:pPr>
            <a:r>
              <a:rPr lang="fr-FR" dirty="0"/>
              <a:t>2 à 10 joueurs</a:t>
            </a:r>
          </a:p>
          <a:p>
            <a:pPr marL="285750" indent="-285750">
              <a:buFont typeface="Arial" pitchFamily="34" charset="0"/>
              <a:buChar char="•"/>
            </a:pPr>
            <a:r>
              <a:rPr lang="fr-FR" dirty="0"/>
              <a:t>15 minutes</a:t>
            </a:r>
          </a:p>
          <a:p>
            <a:pPr marL="285750" indent="-285750">
              <a:buFont typeface="Arial" pitchFamily="34" charset="0"/>
              <a:buChar char="•"/>
            </a:pPr>
            <a:r>
              <a:rPr lang="fr-FR" dirty="0"/>
              <a:t>64 cm de diamètre</a:t>
            </a:r>
          </a:p>
          <a:p>
            <a:pPr marL="285750" indent="-285750">
              <a:buFont typeface="Arial" pitchFamily="34" charset="0"/>
              <a:buChar char="•"/>
            </a:pPr>
            <a:endParaRPr lang="fr-FR" dirty="0"/>
          </a:p>
          <a:p>
            <a:pPr marL="285750" indent="-285750">
              <a:buFont typeface="Arial" pitchFamily="34" charset="0"/>
              <a:buChar char="•"/>
            </a:pPr>
            <a:r>
              <a:rPr lang="fr-FR" dirty="0"/>
              <a:t>But: Etre la dernière en course dans le labyrinthe. </a:t>
            </a:r>
          </a:p>
          <a:p>
            <a:pPr marL="285750" indent="-285750">
              <a:buFont typeface="Arial" pitchFamily="34" charset="0"/>
              <a:buChar char="•"/>
            </a:pPr>
            <a:endParaRPr lang="fr-FR" dirty="0"/>
          </a:p>
          <a:p>
            <a:pPr marL="285750" indent="-285750">
              <a:buFont typeface="Arial" pitchFamily="34" charset="0"/>
              <a:buChar char="•"/>
            </a:pPr>
            <a:r>
              <a:rPr lang="fr-FR" dirty="0"/>
              <a:t>Tarif location: 15€</a:t>
            </a:r>
          </a:p>
          <a:p>
            <a:pPr marL="285750" indent="-285750">
              <a:buFont typeface="Arial" pitchFamily="34" charset="0"/>
              <a:buChar char="•"/>
            </a:pPr>
            <a:r>
              <a:rPr lang="fr-FR" dirty="0"/>
              <a:t>Tarif vente: 90€</a:t>
            </a:r>
          </a:p>
          <a:p>
            <a:pPr marL="285750" indent="-285750">
              <a:buFont typeface="Arial" pitchFamily="34" charset="0"/>
              <a:buChar char="•"/>
            </a:pPr>
            <a:endParaRPr lang="fr-FR" dirty="0"/>
          </a:p>
        </p:txBody>
      </p:sp>
      <p:pic>
        <p:nvPicPr>
          <p:cNvPr id="2050" name="Picture 2" descr="D:\mes_documents\WILBOX\site\Images\Jeux sous outil capture\Minotaure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4924" y="2822324"/>
            <a:ext cx="5194619" cy="3486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991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5" y="1916832"/>
            <a:ext cx="3312368" cy="707886"/>
          </a:xfrm>
          <a:prstGeom prst="rect">
            <a:avLst/>
          </a:prstGeom>
          <a:noFill/>
        </p:spPr>
        <p:txBody>
          <a:bodyPr wrap="square" rtlCol="0">
            <a:spAutoFit/>
          </a:bodyPr>
          <a:lstStyle/>
          <a:p>
            <a:pPr algn="ctr"/>
            <a:r>
              <a:rPr lang="fr-FR" sz="4000" b="1" dirty="0"/>
              <a:t>Puissance 4</a:t>
            </a:r>
          </a:p>
        </p:txBody>
      </p:sp>
      <p:sp>
        <p:nvSpPr>
          <p:cNvPr id="9" name="ZoneTexte 8"/>
          <p:cNvSpPr txBox="1"/>
          <p:nvPr/>
        </p:nvSpPr>
        <p:spPr>
          <a:xfrm>
            <a:off x="1043608" y="2420888"/>
            <a:ext cx="2664296" cy="3970318"/>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Réflexion</a:t>
            </a:r>
          </a:p>
          <a:p>
            <a:pPr marL="285750" indent="-285750">
              <a:buFont typeface="Arial" pitchFamily="34" charset="0"/>
              <a:buChar char="•"/>
            </a:pPr>
            <a:r>
              <a:rPr lang="fr-FR" dirty="0"/>
              <a:t>A partir de 6 ans</a:t>
            </a:r>
          </a:p>
          <a:p>
            <a:pPr marL="285750" indent="-285750">
              <a:buFont typeface="Arial" pitchFamily="34" charset="0"/>
              <a:buChar char="•"/>
            </a:pPr>
            <a:r>
              <a:rPr lang="fr-FR" dirty="0"/>
              <a:t>2 joueurs</a:t>
            </a:r>
          </a:p>
          <a:p>
            <a:pPr marL="285750" indent="-285750">
              <a:buFont typeface="Arial" pitchFamily="34" charset="0"/>
              <a:buChar char="•"/>
            </a:pPr>
            <a:r>
              <a:rPr lang="fr-FR" dirty="0"/>
              <a:t>10 minutes</a:t>
            </a:r>
          </a:p>
          <a:p>
            <a:pPr marL="285750" indent="-285750">
              <a:buFont typeface="Arial" pitchFamily="34" charset="0"/>
              <a:buChar char="•"/>
            </a:pPr>
            <a:r>
              <a:rPr lang="fr-FR" dirty="0"/>
              <a:t>1,50 x 1,20 m</a:t>
            </a:r>
          </a:p>
          <a:p>
            <a:pPr marL="285750" indent="-285750">
              <a:buFont typeface="Arial" pitchFamily="34" charset="0"/>
              <a:buChar char="•"/>
            </a:pPr>
            <a:endParaRPr lang="fr-FR" dirty="0"/>
          </a:p>
          <a:p>
            <a:pPr marL="285750" indent="-285750">
              <a:buFont typeface="Arial" pitchFamily="34" charset="0"/>
              <a:buChar char="•"/>
            </a:pPr>
            <a:r>
              <a:rPr lang="fr-FR" dirty="0"/>
              <a:t>But: Aligner 4 jetons de sa couleur à l’horizontal, la verticale ou en diagonale.</a:t>
            </a:r>
          </a:p>
          <a:p>
            <a:pPr marL="285750" indent="-285750">
              <a:buFont typeface="Arial" pitchFamily="34" charset="0"/>
              <a:buChar char="•"/>
            </a:pPr>
            <a:endParaRPr lang="fr-FR" dirty="0"/>
          </a:p>
          <a:p>
            <a:pPr marL="285750" indent="-285750">
              <a:buFont typeface="Arial" pitchFamily="34" charset="0"/>
              <a:buChar char="•"/>
            </a:pPr>
            <a:r>
              <a:rPr lang="fr-FR" dirty="0"/>
              <a:t>Tarif location: 50€</a:t>
            </a:r>
          </a:p>
          <a:p>
            <a:endParaRPr lang="fr-FR" dirty="0"/>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976" y="2624718"/>
            <a:ext cx="4373835" cy="3877644"/>
          </a:xfrm>
          <a:prstGeom prst="rect">
            <a:avLst/>
          </a:prstGeom>
        </p:spPr>
      </p:pic>
    </p:spTree>
    <p:extLst>
      <p:ext uri="{BB962C8B-B14F-4D97-AF65-F5344CB8AC3E}">
        <p14:creationId xmlns:p14="http://schemas.microsoft.com/office/powerpoint/2010/main" val="234199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2771800" y="1772816"/>
            <a:ext cx="5760640" cy="1323439"/>
          </a:xfrm>
          <a:prstGeom prst="rect">
            <a:avLst/>
          </a:prstGeom>
          <a:noFill/>
        </p:spPr>
        <p:txBody>
          <a:bodyPr wrap="square" rtlCol="0">
            <a:spAutoFit/>
          </a:bodyPr>
          <a:lstStyle/>
          <a:p>
            <a:pPr algn="ctr"/>
            <a:r>
              <a:rPr lang="fr-FR" sz="4000" b="1" dirty="0"/>
              <a:t>Les petits chevaux (recto)</a:t>
            </a:r>
          </a:p>
          <a:p>
            <a:pPr algn="ctr"/>
            <a:r>
              <a:rPr lang="fr-FR" sz="4000" b="1" dirty="0"/>
              <a:t>Le moulin (verso)</a:t>
            </a:r>
          </a:p>
        </p:txBody>
      </p:sp>
      <p:sp>
        <p:nvSpPr>
          <p:cNvPr id="9" name="ZoneTexte 8"/>
          <p:cNvSpPr txBox="1"/>
          <p:nvPr/>
        </p:nvSpPr>
        <p:spPr>
          <a:xfrm>
            <a:off x="611560" y="3530039"/>
            <a:ext cx="2880320" cy="3139321"/>
          </a:xfrm>
          <a:prstGeom prst="rect">
            <a:avLst/>
          </a:prstGeom>
          <a:noFill/>
        </p:spPr>
        <p:txBody>
          <a:bodyPr wrap="square" rtlCol="0">
            <a:spAutoFit/>
          </a:bodyPr>
          <a:lstStyle/>
          <a:p>
            <a:pPr marL="285750" indent="-285750">
              <a:buFont typeface="Arial" pitchFamily="34" charset="0"/>
              <a:buChar char="•"/>
            </a:pPr>
            <a:r>
              <a:rPr lang="fr-FR" dirty="0"/>
              <a:t>En bois </a:t>
            </a:r>
          </a:p>
          <a:p>
            <a:pPr marL="285750" indent="-285750">
              <a:buFont typeface="Arial" pitchFamily="34" charset="0"/>
              <a:buChar char="•"/>
            </a:pPr>
            <a:r>
              <a:rPr lang="fr-FR" dirty="0"/>
              <a:t>A partir de 6 ans</a:t>
            </a:r>
          </a:p>
          <a:p>
            <a:pPr marL="285750" indent="-285750">
              <a:buFont typeface="Arial" pitchFamily="34" charset="0"/>
              <a:buChar char="•"/>
            </a:pPr>
            <a:r>
              <a:rPr lang="fr-FR" dirty="0"/>
              <a:t>2 à 4 joueurs</a:t>
            </a:r>
          </a:p>
          <a:p>
            <a:pPr marL="285750" indent="-285750">
              <a:buFont typeface="Arial" pitchFamily="34" charset="0"/>
              <a:buChar char="•"/>
            </a:pPr>
            <a:r>
              <a:rPr lang="fr-FR" dirty="0"/>
              <a:t>32 cm</a:t>
            </a:r>
          </a:p>
          <a:p>
            <a:pPr marL="285750" indent="-285750">
              <a:buFont typeface="Arial" pitchFamily="34" charset="0"/>
              <a:buChar char="•"/>
            </a:pPr>
            <a:endParaRPr lang="fr-FR" dirty="0"/>
          </a:p>
          <a:p>
            <a:pPr marL="285750" indent="-285750">
              <a:buFont typeface="Arial" pitchFamily="34" charset="0"/>
              <a:buChar char="•"/>
            </a:pPr>
            <a:r>
              <a:rPr lang="fr-FR" dirty="0"/>
              <a:t>2 jeux traditionnels en 1 avec les petits chevaux et le moulin (ou la marelle)</a:t>
            </a:r>
          </a:p>
          <a:p>
            <a:pPr marL="285750" indent="-285750">
              <a:buFont typeface="Arial" pitchFamily="34" charset="0"/>
              <a:buChar char="•"/>
            </a:pPr>
            <a:endParaRPr lang="fr-FR" dirty="0"/>
          </a:p>
          <a:p>
            <a:endParaRPr lang="fr-FR" dirty="0"/>
          </a:p>
          <a:p>
            <a:pPr marL="285750" indent="-285750">
              <a:buFont typeface="Arial" pitchFamily="34" charset="0"/>
              <a:buChar char="•"/>
            </a:pPr>
            <a:r>
              <a:rPr lang="fr-FR" dirty="0"/>
              <a:t>Tarif location: 10€</a:t>
            </a:r>
          </a:p>
        </p:txBody>
      </p:sp>
      <p:pic>
        <p:nvPicPr>
          <p:cNvPr id="5" name="Image 4">
            <a:extLst>
              <a:ext uri="{FF2B5EF4-FFF2-40B4-BE49-F238E27FC236}">
                <a16:creationId xmlns:a16="http://schemas.microsoft.com/office/drawing/2014/main" id="{6C430B38-F86B-64CE-687C-7AF4FD7869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952" y="3356992"/>
            <a:ext cx="2520280" cy="2520280"/>
          </a:xfrm>
          <a:prstGeom prst="rect">
            <a:avLst/>
          </a:prstGeom>
        </p:spPr>
      </p:pic>
      <p:pic>
        <p:nvPicPr>
          <p:cNvPr id="7" name="Image 6" descr="Une image contenant Rectangle, art, cadre photo, carré&#10;&#10;Le contenu généré par l’IA peut être incorrect.">
            <a:extLst>
              <a:ext uri="{FF2B5EF4-FFF2-40B4-BE49-F238E27FC236}">
                <a16:creationId xmlns:a16="http://schemas.microsoft.com/office/drawing/2014/main" id="{7A37A77D-AB3D-E891-A5C1-2BA9ECD24A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0675" y="4591571"/>
            <a:ext cx="2293813" cy="2293813"/>
          </a:xfrm>
          <a:prstGeom prst="rect">
            <a:avLst/>
          </a:prstGeom>
        </p:spPr>
      </p:pic>
    </p:spTree>
    <p:extLst>
      <p:ext uri="{BB962C8B-B14F-4D97-AF65-F5344CB8AC3E}">
        <p14:creationId xmlns:p14="http://schemas.microsoft.com/office/powerpoint/2010/main" val="234199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5" y="1916832"/>
            <a:ext cx="3312368" cy="707886"/>
          </a:xfrm>
          <a:prstGeom prst="rect">
            <a:avLst/>
          </a:prstGeom>
          <a:noFill/>
        </p:spPr>
        <p:txBody>
          <a:bodyPr wrap="square" rtlCol="0">
            <a:spAutoFit/>
          </a:bodyPr>
          <a:lstStyle/>
          <a:p>
            <a:pPr algn="ctr"/>
            <a:r>
              <a:rPr lang="fr-FR" sz="4000" b="1" dirty="0"/>
              <a:t>Roll Up</a:t>
            </a:r>
          </a:p>
        </p:txBody>
      </p:sp>
      <p:sp>
        <p:nvSpPr>
          <p:cNvPr id="9" name="ZoneTexte 8"/>
          <p:cNvSpPr txBox="1"/>
          <p:nvPr/>
        </p:nvSpPr>
        <p:spPr>
          <a:xfrm>
            <a:off x="1043608" y="2420888"/>
            <a:ext cx="2664296" cy="4247317"/>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Adresse</a:t>
            </a:r>
          </a:p>
          <a:p>
            <a:pPr marL="285750" indent="-285750">
              <a:buFont typeface="Arial" pitchFamily="34" charset="0"/>
              <a:buChar char="•"/>
            </a:pPr>
            <a:r>
              <a:rPr lang="fr-FR" dirty="0"/>
              <a:t>A partir de 6 ans</a:t>
            </a:r>
          </a:p>
          <a:p>
            <a:pPr marL="285750" indent="-285750">
              <a:buFont typeface="Arial" pitchFamily="34" charset="0"/>
              <a:buChar char="•"/>
            </a:pPr>
            <a:r>
              <a:rPr lang="fr-FR" dirty="0"/>
              <a:t>1 joueur</a:t>
            </a:r>
          </a:p>
          <a:p>
            <a:pPr marL="285750" indent="-285750">
              <a:buFont typeface="Arial" pitchFamily="34" charset="0"/>
              <a:buChar char="•"/>
            </a:pPr>
            <a:r>
              <a:rPr lang="fr-FR" dirty="0"/>
              <a:t>5 minutes</a:t>
            </a:r>
          </a:p>
          <a:p>
            <a:pPr marL="285750" indent="-285750">
              <a:buFont typeface="Arial" pitchFamily="34" charset="0"/>
              <a:buChar char="•"/>
            </a:pPr>
            <a:r>
              <a:rPr lang="fr-FR" dirty="0"/>
              <a:t>85 x 22 cm</a:t>
            </a:r>
          </a:p>
          <a:p>
            <a:pPr marL="285750" indent="-285750">
              <a:buFont typeface="Arial" pitchFamily="34" charset="0"/>
              <a:buChar char="•"/>
            </a:pPr>
            <a:endParaRPr lang="fr-FR" dirty="0"/>
          </a:p>
          <a:p>
            <a:pPr marL="285750" indent="-285750">
              <a:buFont typeface="Arial" pitchFamily="34" charset="0"/>
              <a:buChar char="•"/>
            </a:pPr>
            <a:r>
              <a:rPr lang="fr-FR" dirty="0"/>
              <a:t>But: Ecarter les deux tiges pour faire glisser et tomber la boule dans le trou qui a la plus forte valeur.</a:t>
            </a:r>
          </a:p>
          <a:p>
            <a:pPr marL="285750" indent="-285750">
              <a:buFont typeface="Arial" pitchFamily="34" charset="0"/>
              <a:buChar char="•"/>
            </a:pPr>
            <a:endParaRPr lang="fr-FR" dirty="0"/>
          </a:p>
          <a:p>
            <a:pPr marL="285750" indent="-285750">
              <a:buFont typeface="Arial" pitchFamily="34" charset="0"/>
              <a:buChar char="•"/>
            </a:pPr>
            <a:r>
              <a:rPr lang="fr-FR" dirty="0"/>
              <a:t>Tarif location: 15€</a:t>
            </a:r>
          </a:p>
          <a:p>
            <a:endParaRPr lang="fr-FR" dirty="0"/>
          </a:p>
        </p:txBody>
      </p:sp>
      <p:pic>
        <p:nvPicPr>
          <p:cNvPr id="7170" name="Picture 2" descr="D:\mes_documents\WILBOX\site\Images\Roll up géa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2277" y="2809364"/>
            <a:ext cx="4384219" cy="3283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540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3707904" y="1916832"/>
            <a:ext cx="5436096" cy="707886"/>
          </a:xfrm>
          <a:prstGeom prst="rect">
            <a:avLst/>
          </a:prstGeom>
          <a:noFill/>
        </p:spPr>
        <p:txBody>
          <a:bodyPr wrap="square" rtlCol="0">
            <a:spAutoFit/>
          </a:bodyPr>
          <a:lstStyle/>
          <a:p>
            <a:pPr algn="ctr"/>
            <a:r>
              <a:rPr lang="fr-FR" sz="4000" b="1" dirty="0"/>
              <a:t>CULBUTO DE COMPTOIR</a:t>
            </a:r>
          </a:p>
        </p:txBody>
      </p:sp>
      <p:sp>
        <p:nvSpPr>
          <p:cNvPr id="9" name="ZoneTexte 8"/>
          <p:cNvSpPr txBox="1"/>
          <p:nvPr/>
        </p:nvSpPr>
        <p:spPr>
          <a:xfrm>
            <a:off x="1043608" y="2420888"/>
            <a:ext cx="2664296" cy="4247317"/>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Adresse</a:t>
            </a:r>
          </a:p>
          <a:p>
            <a:pPr marL="285750" indent="-285750">
              <a:buFont typeface="Arial" pitchFamily="34" charset="0"/>
              <a:buChar char="•"/>
            </a:pPr>
            <a:r>
              <a:rPr lang="fr-FR" dirty="0"/>
              <a:t>A partir de 6 ans</a:t>
            </a:r>
          </a:p>
          <a:p>
            <a:pPr marL="285750" indent="-285750">
              <a:buFont typeface="Arial" pitchFamily="34" charset="0"/>
              <a:buChar char="•"/>
            </a:pPr>
            <a:r>
              <a:rPr lang="fr-FR" dirty="0"/>
              <a:t>1 joueur</a:t>
            </a:r>
          </a:p>
          <a:p>
            <a:pPr marL="285750" indent="-285750">
              <a:buFont typeface="Arial" pitchFamily="34" charset="0"/>
              <a:buChar char="•"/>
            </a:pPr>
            <a:r>
              <a:rPr lang="fr-FR" dirty="0"/>
              <a:t>5 minutes</a:t>
            </a:r>
          </a:p>
          <a:p>
            <a:pPr marL="285750" indent="-285750">
              <a:buFont typeface="Arial" pitchFamily="34" charset="0"/>
              <a:buChar char="•"/>
            </a:pPr>
            <a:r>
              <a:rPr lang="fr-FR" dirty="0"/>
              <a:t>122 x 41 cm</a:t>
            </a:r>
          </a:p>
          <a:p>
            <a:pPr marL="285750" indent="-285750">
              <a:buFont typeface="Arial" pitchFamily="34" charset="0"/>
              <a:buChar char="•"/>
            </a:pPr>
            <a:endParaRPr lang="fr-FR" dirty="0"/>
          </a:p>
          <a:p>
            <a:pPr marL="285750" indent="-285750">
              <a:buFont typeface="Arial" pitchFamily="34" charset="0"/>
              <a:buChar char="•"/>
            </a:pPr>
            <a:r>
              <a:rPr lang="fr-FR" dirty="0"/>
              <a:t>But: Diriger toutes les boules en même temps dans les trous en soulevant le plateau avec vos mains.</a:t>
            </a:r>
          </a:p>
          <a:p>
            <a:pPr marL="285750" indent="-285750">
              <a:buFont typeface="Arial" pitchFamily="34" charset="0"/>
              <a:buChar char="•"/>
            </a:pPr>
            <a:endParaRPr lang="fr-FR" dirty="0"/>
          </a:p>
          <a:p>
            <a:pPr marL="285750" indent="-285750">
              <a:buFont typeface="Arial" pitchFamily="34" charset="0"/>
              <a:buChar char="•"/>
            </a:pPr>
            <a:r>
              <a:rPr lang="fr-FR" dirty="0"/>
              <a:t>Tarif location: 15€</a:t>
            </a:r>
          </a:p>
          <a:p>
            <a:endParaRPr lang="fr-FR" dirty="0"/>
          </a:p>
        </p:txBody>
      </p:sp>
      <p:pic>
        <p:nvPicPr>
          <p:cNvPr id="11266" name="Picture 2" descr="D:\mes_documents\WILBOX\site\Images\Culbuto de comptoi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3155" y="2638067"/>
            <a:ext cx="4175309" cy="4175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2393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A61AD-6916-9FC2-006E-FDBFCA27CEAB}"/>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AADBF5AC-AC20-4BA8-D50D-D36733B0B5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a:extLst>
              <a:ext uri="{FF2B5EF4-FFF2-40B4-BE49-F238E27FC236}">
                <a16:creationId xmlns:a16="http://schemas.microsoft.com/office/drawing/2014/main" id="{750F98E5-69BD-612C-E817-D12894138E3D}"/>
              </a:ext>
            </a:extLst>
          </p:cNvPr>
          <p:cNvSpPr txBox="1"/>
          <p:nvPr/>
        </p:nvSpPr>
        <p:spPr>
          <a:xfrm>
            <a:off x="3707904" y="1916832"/>
            <a:ext cx="5436096" cy="707886"/>
          </a:xfrm>
          <a:prstGeom prst="rect">
            <a:avLst/>
          </a:prstGeom>
          <a:noFill/>
        </p:spPr>
        <p:txBody>
          <a:bodyPr wrap="square" rtlCol="0">
            <a:spAutoFit/>
          </a:bodyPr>
          <a:lstStyle/>
          <a:p>
            <a:pPr algn="ctr"/>
            <a:r>
              <a:rPr lang="fr-FR" sz="4000" b="1" dirty="0" err="1"/>
              <a:t>Cornhole</a:t>
            </a:r>
            <a:r>
              <a:rPr lang="fr-FR" sz="4000" b="1" dirty="0"/>
              <a:t> de table</a:t>
            </a:r>
          </a:p>
        </p:txBody>
      </p:sp>
      <p:sp>
        <p:nvSpPr>
          <p:cNvPr id="9" name="ZoneTexte 8">
            <a:extLst>
              <a:ext uri="{FF2B5EF4-FFF2-40B4-BE49-F238E27FC236}">
                <a16:creationId xmlns:a16="http://schemas.microsoft.com/office/drawing/2014/main" id="{05D13243-FC66-5F32-BF92-C504B27A35A1}"/>
              </a:ext>
            </a:extLst>
          </p:cNvPr>
          <p:cNvSpPr txBox="1"/>
          <p:nvPr/>
        </p:nvSpPr>
        <p:spPr>
          <a:xfrm>
            <a:off x="1043608" y="2420888"/>
            <a:ext cx="2664296" cy="3693319"/>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Adresse</a:t>
            </a:r>
          </a:p>
          <a:p>
            <a:pPr marL="285750" indent="-285750">
              <a:buFont typeface="Arial" pitchFamily="34" charset="0"/>
              <a:buChar char="•"/>
            </a:pPr>
            <a:r>
              <a:rPr lang="fr-FR" dirty="0"/>
              <a:t>A partir de 6 ans</a:t>
            </a:r>
          </a:p>
          <a:p>
            <a:pPr marL="285750" indent="-285750">
              <a:buFont typeface="Arial" pitchFamily="34" charset="0"/>
              <a:buChar char="•"/>
            </a:pPr>
            <a:r>
              <a:rPr lang="fr-FR" dirty="0"/>
              <a:t>2 joueurs</a:t>
            </a:r>
          </a:p>
          <a:p>
            <a:pPr marL="285750" indent="-285750">
              <a:buFont typeface="Arial" pitchFamily="34" charset="0"/>
              <a:buChar char="•"/>
            </a:pPr>
            <a:r>
              <a:rPr lang="fr-FR" dirty="0"/>
              <a:t>10 minutes</a:t>
            </a:r>
          </a:p>
          <a:p>
            <a:pPr marL="285750" indent="-285750">
              <a:buFont typeface="Arial" pitchFamily="34" charset="0"/>
              <a:buChar char="•"/>
            </a:pPr>
            <a:r>
              <a:rPr lang="fr-FR" dirty="0"/>
              <a:t>100 x 32 cm</a:t>
            </a:r>
          </a:p>
          <a:p>
            <a:pPr marL="285750" indent="-285750">
              <a:buFont typeface="Arial" pitchFamily="34" charset="0"/>
              <a:buChar char="•"/>
            </a:pPr>
            <a:endParaRPr lang="fr-FR" dirty="0"/>
          </a:p>
          <a:p>
            <a:pPr marL="285750" indent="-285750">
              <a:buFont typeface="Arial" pitchFamily="34" charset="0"/>
              <a:buChar char="•"/>
            </a:pPr>
            <a:r>
              <a:rPr lang="fr-FR" dirty="0"/>
              <a:t>But: Envoyer vos palets dans le trou. Marquer 21 points</a:t>
            </a:r>
          </a:p>
          <a:p>
            <a:pPr marL="285750" indent="-285750">
              <a:buFont typeface="Arial" pitchFamily="34" charset="0"/>
              <a:buChar char="•"/>
            </a:pPr>
            <a:endParaRPr lang="fr-FR" dirty="0"/>
          </a:p>
          <a:p>
            <a:pPr marL="285750" indent="-285750">
              <a:buFont typeface="Arial" pitchFamily="34" charset="0"/>
              <a:buChar char="•"/>
            </a:pPr>
            <a:r>
              <a:rPr lang="fr-FR" dirty="0"/>
              <a:t>Tarif location: 15€</a:t>
            </a:r>
          </a:p>
          <a:p>
            <a:endParaRPr lang="fr-FR" dirty="0"/>
          </a:p>
        </p:txBody>
      </p:sp>
      <p:pic>
        <p:nvPicPr>
          <p:cNvPr id="3" name="Image 2" descr="Une image contenant gadget, tanner, Appareil électronique, Téléphone mobile&#10;&#10;Le contenu généré par l’IA peut être incorrect.">
            <a:extLst>
              <a:ext uri="{FF2B5EF4-FFF2-40B4-BE49-F238E27FC236}">
                <a16:creationId xmlns:a16="http://schemas.microsoft.com/office/drawing/2014/main" id="{ACD8F7D4-B03C-3CF8-AEC7-0E00486CFA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498" y="2822254"/>
            <a:ext cx="2901950" cy="3721100"/>
          </a:xfrm>
          <a:prstGeom prst="rect">
            <a:avLst/>
          </a:prstGeom>
        </p:spPr>
      </p:pic>
    </p:spTree>
    <p:extLst>
      <p:ext uri="{BB962C8B-B14F-4D97-AF65-F5344CB8AC3E}">
        <p14:creationId xmlns:p14="http://schemas.microsoft.com/office/powerpoint/2010/main" val="18176357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4748626" y="1916832"/>
            <a:ext cx="4071846" cy="707886"/>
          </a:xfrm>
          <a:prstGeom prst="rect">
            <a:avLst/>
          </a:prstGeom>
          <a:noFill/>
        </p:spPr>
        <p:txBody>
          <a:bodyPr wrap="square" rtlCol="0">
            <a:spAutoFit/>
          </a:bodyPr>
          <a:lstStyle/>
          <a:p>
            <a:pPr algn="ctr"/>
            <a:r>
              <a:rPr lang="fr-FR" sz="4000" b="1" dirty="0"/>
              <a:t>Billard hollandais</a:t>
            </a:r>
          </a:p>
        </p:txBody>
      </p:sp>
      <p:sp>
        <p:nvSpPr>
          <p:cNvPr id="9" name="ZoneTexte 8"/>
          <p:cNvSpPr txBox="1"/>
          <p:nvPr/>
        </p:nvSpPr>
        <p:spPr>
          <a:xfrm>
            <a:off x="1043608" y="2420888"/>
            <a:ext cx="2664296" cy="4247317"/>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Adresse</a:t>
            </a:r>
          </a:p>
          <a:p>
            <a:pPr marL="285750" indent="-285750">
              <a:buFont typeface="Arial" pitchFamily="34" charset="0"/>
              <a:buChar char="•"/>
            </a:pPr>
            <a:r>
              <a:rPr lang="fr-FR" dirty="0"/>
              <a:t>A partir de 8 ans</a:t>
            </a:r>
          </a:p>
          <a:p>
            <a:pPr marL="285750" indent="-285750">
              <a:buFont typeface="Arial" pitchFamily="34" charset="0"/>
              <a:buChar char="•"/>
            </a:pPr>
            <a:r>
              <a:rPr lang="fr-FR" dirty="0"/>
              <a:t>1 jouer à la fois</a:t>
            </a:r>
          </a:p>
          <a:p>
            <a:pPr marL="285750" indent="-285750">
              <a:buFont typeface="Arial" pitchFamily="34" charset="0"/>
              <a:buChar char="•"/>
            </a:pPr>
            <a:r>
              <a:rPr lang="fr-FR" dirty="0"/>
              <a:t>10 minutes</a:t>
            </a:r>
          </a:p>
          <a:p>
            <a:pPr marL="285750" indent="-285750">
              <a:buFont typeface="Arial" pitchFamily="34" charset="0"/>
              <a:buChar char="•"/>
            </a:pPr>
            <a:r>
              <a:rPr lang="fr-FR" dirty="0"/>
              <a:t>110 x 35 cm</a:t>
            </a:r>
          </a:p>
          <a:p>
            <a:pPr marL="285750" indent="-285750">
              <a:buFont typeface="Arial" pitchFamily="34" charset="0"/>
              <a:buChar char="•"/>
            </a:pPr>
            <a:endParaRPr lang="fr-FR" dirty="0"/>
          </a:p>
          <a:p>
            <a:pPr marL="285750" indent="-285750">
              <a:buFont typeface="Arial" pitchFamily="34" charset="0"/>
              <a:buChar char="•"/>
            </a:pPr>
            <a:r>
              <a:rPr lang="fr-FR" dirty="0"/>
              <a:t>But: Lancer ses palets sous l’une des 4 trappes et marquer le plus de points.</a:t>
            </a:r>
          </a:p>
          <a:p>
            <a:pPr marL="285750" indent="-285750">
              <a:buFont typeface="Arial" pitchFamily="34" charset="0"/>
              <a:buChar char="•"/>
            </a:pPr>
            <a:endParaRPr lang="fr-FR" dirty="0"/>
          </a:p>
          <a:p>
            <a:pPr marL="285750" indent="-285750">
              <a:buFont typeface="Arial" pitchFamily="34" charset="0"/>
              <a:buChar char="•"/>
            </a:pPr>
            <a:r>
              <a:rPr lang="fr-FR" dirty="0"/>
              <a:t>Tarif location: 25€</a:t>
            </a:r>
          </a:p>
          <a:p>
            <a:pPr marL="285750" indent="-285750">
              <a:buFont typeface="Arial" pitchFamily="34" charset="0"/>
              <a:buChar char="•"/>
            </a:pPr>
            <a:r>
              <a:rPr lang="fr-FR" dirty="0"/>
              <a:t>Tarif vente: sur devis</a:t>
            </a:r>
          </a:p>
          <a:p>
            <a:pPr marL="285750" indent="-285750">
              <a:buFont typeface="Arial" pitchFamily="34" charset="0"/>
              <a:buChar char="•"/>
            </a:pPr>
            <a:endParaRPr lang="fr-FR" dirty="0"/>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8625" y="2636912"/>
            <a:ext cx="4167907" cy="3972634"/>
          </a:xfrm>
          <a:prstGeom prst="rect">
            <a:avLst/>
          </a:prstGeom>
        </p:spPr>
      </p:pic>
    </p:spTree>
    <p:extLst>
      <p:ext uri="{BB962C8B-B14F-4D97-AF65-F5344CB8AC3E}">
        <p14:creationId xmlns:p14="http://schemas.microsoft.com/office/powerpoint/2010/main" val="2341991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4748626" y="1916832"/>
            <a:ext cx="4071846" cy="707886"/>
          </a:xfrm>
          <a:prstGeom prst="rect">
            <a:avLst/>
          </a:prstGeom>
          <a:noFill/>
        </p:spPr>
        <p:txBody>
          <a:bodyPr wrap="square" rtlCol="0">
            <a:spAutoFit/>
          </a:bodyPr>
          <a:lstStyle/>
          <a:p>
            <a:pPr algn="ctr"/>
            <a:r>
              <a:rPr lang="fr-FR" sz="4000" b="1" dirty="0"/>
              <a:t>Billard à palets</a:t>
            </a:r>
          </a:p>
        </p:txBody>
      </p:sp>
      <p:sp>
        <p:nvSpPr>
          <p:cNvPr id="9" name="ZoneTexte 8"/>
          <p:cNvSpPr txBox="1"/>
          <p:nvPr/>
        </p:nvSpPr>
        <p:spPr>
          <a:xfrm>
            <a:off x="1043608" y="2420888"/>
            <a:ext cx="2664296" cy="4247317"/>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Adresse</a:t>
            </a:r>
          </a:p>
          <a:p>
            <a:pPr marL="285750" indent="-285750">
              <a:buFont typeface="Arial" pitchFamily="34" charset="0"/>
              <a:buChar char="•"/>
            </a:pPr>
            <a:r>
              <a:rPr lang="fr-FR" dirty="0"/>
              <a:t>A partir de 5 ans</a:t>
            </a:r>
          </a:p>
          <a:p>
            <a:pPr marL="285750" indent="-285750">
              <a:buFont typeface="Arial" pitchFamily="34" charset="0"/>
              <a:buChar char="•"/>
            </a:pPr>
            <a:r>
              <a:rPr lang="fr-FR" dirty="0"/>
              <a:t>2 à 4 joueurs</a:t>
            </a:r>
          </a:p>
          <a:p>
            <a:pPr marL="285750" indent="-285750">
              <a:buFont typeface="Arial" pitchFamily="34" charset="0"/>
              <a:buChar char="•"/>
            </a:pPr>
            <a:r>
              <a:rPr lang="fr-FR" dirty="0"/>
              <a:t>10 minutes</a:t>
            </a:r>
          </a:p>
          <a:p>
            <a:pPr marL="285750" indent="-285750">
              <a:buFont typeface="Arial" pitchFamily="34" charset="0"/>
              <a:buChar char="•"/>
            </a:pPr>
            <a:r>
              <a:rPr lang="fr-FR" dirty="0"/>
              <a:t>122 x 41 cm</a:t>
            </a:r>
          </a:p>
          <a:p>
            <a:pPr marL="285750" indent="-285750">
              <a:buFont typeface="Arial" pitchFamily="34" charset="0"/>
              <a:buChar char="•"/>
            </a:pPr>
            <a:endParaRPr lang="fr-FR" dirty="0"/>
          </a:p>
          <a:p>
            <a:pPr marL="285750" indent="-285750">
              <a:buFont typeface="Arial" pitchFamily="34" charset="0"/>
              <a:buChar char="•"/>
            </a:pPr>
            <a:r>
              <a:rPr lang="fr-FR" dirty="0"/>
              <a:t>But: Lancer ses palets et combler les trous pour marquer le plus de points </a:t>
            </a:r>
          </a:p>
          <a:p>
            <a:pPr marL="285750" indent="-285750">
              <a:buFont typeface="Arial" pitchFamily="34" charset="0"/>
              <a:buChar char="•"/>
            </a:pPr>
            <a:endParaRPr lang="fr-FR" dirty="0"/>
          </a:p>
          <a:p>
            <a:pPr marL="285750" indent="-285750">
              <a:buFont typeface="Arial" pitchFamily="34" charset="0"/>
              <a:buChar char="•"/>
            </a:pPr>
            <a:r>
              <a:rPr lang="fr-FR" dirty="0"/>
              <a:t>Tarif location: 30€</a:t>
            </a:r>
          </a:p>
          <a:p>
            <a:endParaRPr lang="fr-FR" dirty="0"/>
          </a:p>
          <a:p>
            <a:pPr marL="285750" indent="-285750">
              <a:buFont typeface="Arial" pitchFamily="34" charset="0"/>
              <a:buChar char="•"/>
            </a:pPr>
            <a:endParaRPr lang="fr-FR" dirty="0"/>
          </a:p>
        </p:txBody>
      </p:sp>
      <p:pic>
        <p:nvPicPr>
          <p:cNvPr id="5" name="Image 4">
            <a:extLst>
              <a:ext uri="{FF2B5EF4-FFF2-40B4-BE49-F238E27FC236}">
                <a16:creationId xmlns:a16="http://schemas.microsoft.com/office/drawing/2014/main" id="{CA79399C-05C6-EA39-7885-447A0402E3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2636913"/>
            <a:ext cx="3816424" cy="3816424"/>
          </a:xfrm>
          <a:prstGeom prst="rect">
            <a:avLst/>
          </a:prstGeom>
        </p:spPr>
      </p:pic>
    </p:spTree>
    <p:extLst>
      <p:ext uri="{BB962C8B-B14F-4D97-AF65-F5344CB8AC3E}">
        <p14:creationId xmlns:p14="http://schemas.microsoft.com/office/powerpoint/2010/main" val="24539847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4748626" y="1916832"/>
            <a:ext cx="4071846" cy="707886"/>
          </a:xfrm>
          <a:prstGeom prst="rect">
            <a:avLst/>
          </a:prstGeom>
          <a:noFill/>
        </p:spPr>
        <p:txBody>
          <a:bodyPr wrap="square" rtlCol="0">
            <a:spAutoFit/>
          </a:bodyPr>
          <a:lstStyle/>
          <a:p>
            <a:pPr algn="ctr"/>
            <a:r>
              <a:rPr lang="fr-FR" sz="4000" b="1" dirty="0"/>
              <a:t>Double Chinois</a:t>
            </a:r>
          </a:p>
        </p:txBody>
      </p:sp>
      <p:sp>
        <p:nvSpPr>
          <p:cNvPr id="9" name="ZoneTexte 8"/>
          <p:cNvSpPr txBox="1"/>
          <p:nvPr/>
        </p:nvSpPr>
        <p:spPr>
          <a:xfrm>
            <a:off x="1043608" y="2420888"/>
            <a:ext cx="2664296" cy="3970318"/>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Adresse</a:t>
            </a:r>
          </a:p>
          <a:p>
            <a:pPr marL="285750" indent="-285750">
              <a:buFont typeface="Arial" pitchFamily="34" charset="0"/>
              <a:buChar char="•"/>
            </a:pPr>
            <a:r>
              <a:rPr lang="fr-FR" dirty="0"/>
              <a:t>A partir de 5 ans</a:t>
            </a:r>
          </a:p>
          <a:p>
            <a:pPr marL="285750" indent="-285750">
              <a:buFont typeface="Arial" pitchFamily="34" charset="0"/>
              <a:buChar char="•"/>
            </a:pPr>
            <a:r>
              <a:rPr lang="fr-FR" dirty="0"/>
              <a:t>1 ou 2 joueurs</a:t>
            </a:r>
          </a:p>
          <a:p>
            <a:pPr marL="285750" indent="-285750">
              <a:buFont typeface="Arial" pitchFamily="34" charset="0"/>
              <a:buChar char="•"/>
            </a:pPr>
            <a:r>
              <a:rPr lang="fr-FR" dirty="0"/>
              <a:t>10 minutes</a:t>
            </a:r>
          </a:p>
          <a:p>
            <a:pPr marL="285750" indent="-285750">
              <a:buFont typeface="Arial" pitchFamily="34" charset="0"/>
              <a:buChar char="•"/>
            </a:pPr>
            <a:r>
              <a:rPr lang="fr-FR" dirty="0"/>
              <a:t>122 x 51 cm</a:t>
            </a:r>
          </a:p>
          <a:p>
            <a:pPr marL="285750" indent="-285750">
              <a:buFont typeface="Arial" pitchFamily="34" charset="0"/>
              <a:buChar char="•"/>
            </a:pPr>
            <a:endParaRPr lang="fr-FR" dirty="0"/>
          </a:p>
          <a:p>
            <a:pPr marL="285750" indent="-285750">
              <a:buFont typeface="Arial" pitchFamily="34" charset="0"/>
              <a:buChar char="•"/>
            </a:pPr>
            <a:r>
              <a:rPr lang="fr-FR" dirty="0"/>
              <a:t>But: Lancer les boules pour le mettre dans les trous</a:t>
            </a:r>
          </a:p>
          <a:p>
            <a:pPr marL="285750" indent="-285750">
              <a:buFont typeface="Arial" pitchFamily="34" charset="0"/>
              <a:buChar char="•"/>
            </a:pPr>
            <a:endParaRPr lang="fr-FR" dirty="0"/>
          </a:p>
          <a:p>
            <a:pPr marL="285750" indent="-285750">
              <a:buFont typeface="Arial" pitchFamily="34" charset="0"/>
              <a:buChar char="•"/>
            </a:pPr>
            <a:r>
              <a:rPr lang="fr-FR" dirty="0"/>
              <a:t>Tarif location: 30€</a:t>
            </a:r>
          </a:p>
          <a:p>
            <a:endParaRPr lang="fr-FR" dirty="0"/>
          </a:p>
          <a:p>
            <a:pPr marL="285750" indent="-285750">
              <a:buFont typeface="Arial" pitchFamily="34" charset="0"/>
              <a:buChar char="•"/>
            </a:pPr>
            <a:endParaRPr lang="fr-FR" dirty="0"/>
          </a:p>
        </p:txBody>
      </p:sp>
      <p:pic>
        <p:nvPicPr>
          <p:cNvPr id="3" name="Image 2" descr="Une image contenant tanner, bois, marron, en bois&#10;&#10;Description générée automatiquement">
            <a:extLst>
              <a:ext uri="{FF2B5EF4-FFF2-40B4-BE49-F238E27FC236}">
                <a16:creationId xmlns:a16="http://schemas.microsoft.com/office/drawing/2014/main" id="{1980A4DA-98EB-E3FC-486D-9384D16FA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96701">
            <a:off x="5132770" y="3042028"/>
            <a:ext cx="3133232" cy="3311777"/>
          </a:xfrm>
          <a:prstGeom prst="rect">
            <a:avLst/>
          </a:prstGeom>
        </p:spPr>
      </p:pic>
    </p:spTree>
    <p:extLst>
      <p:ext uri="{BB962C8B-B14F-4D97-AF65-F5344CB8AC3E}">
        <p14:creationId xmlns:p14="http://schemas.microsoft.com/office/powerpoint/2010/main" val="4778294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4283968" y="1916832"/>
            <a:ext cx="4536504" cy="707886"/>
          </a:xfrm>
          <a:prstGeom prst="rect">
            <a:avLst/>
          </a:prstGeom>
          <a:noFill/>
        </p:spPr>
        <p:txBody>
          <a:bodyPr wrap="square" rtlCol="0">
            <a:spAutoFit/>
          </a:bodyPr>
          <a:lstStyle/>
          <a:p>
            <a:pPr algn="ctr"/>
            <a:r>
              <a:rPr lang="fr-FR" sz="4000" b="1" dirty="0"/>
              <a:t>Billard à rebonds</a:t>
            </a:r>
          </a:p>
        </p:txBody>
      </p:sp>
      <p:sp>
        <p:nvSpPr>
          <p:cNvPr id="9" name="ZoneTexte 8"/>
          <p:cNvSpPr txBox="1"/>
          <p:nvPr/>
        </p:nvSpPr>
        <p:spPr>
          <a:xfrm>
            <a:off x="1043608" y="2420888"/>
            <a:ext cx="2664296" cy="3970318"/>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Adresse</a:t>
            </a:r>
          </a:p>
          <a:p>
            <a:pPr marL="285750" indent="-285750">
              <a:buFont typeface="Arial" pitchFamily="34" charset="0"/>
              <a:buChar char="•"/>
            </a:pPr>
            <a:r>
              <a:rPr lang="fr-FR" dirty="0"/>
              <a:t>A partir de 5 ans</a:t>
            </a:r>
          </a:p>
          <a:p>
            <a:pPr marL="285750" indent="-285750">
              <a:buFont typeface="Arial" pitchFamily="34" charset="0"/>
              <a:buChar char="•"/>
            </a:pPr>
            <a:r>
              <a:rPr lang="fr-FR" dirty="0"/>
              <a:t>1 joueur à la fois</a:t>
            </a:r>
          </a:p>
          <a:p>
            <a:pPr marL="285750" indent="-285750">
              <a:buFont typeface="Arial" pitchFamily="34" charset="0"/>
              <a:buChar char="•"/>
            </a:pPr>
            <a:r>
              <a:rPr lang="fr-FR" dirty="0"/>
              <a:t>10 minutes</a:t>
            </a:r>
          </a:p>
          <a:p>
            <a:pPr marL="285750" indent="-285750">
              <a:buFont typeface="Arial" pitchFamily="34" charset="0"/>
              <a:buChar char="•"/>
            </a:pPr>
            <a:r>
              <a:rPr lang="fr-FR" dirty="0"/>
              <a:t>122 x 41 cm</a:t>
            </a:r>
          </a:p>
          <a:p>
            <a:pPr marL="285750" indent="-285750">
              <a:buFont typeface="Arial" pitchFamily="34" charset="0"/>
              <a:buChar char="•"/>
            </a:pPr>
            <a:endParaRPr lang="fr-FR" dirty="0"/>
          </a:p>
          <a:p>
            <a:pPr marL="285750" indent="-285750">
              <a:buFont typeface="Arial" pitchFamily="34" charset="0"/>
              <a:buChar char="•"/>
            </a:pPr>
            <a:r>
              <a:rPr lang="fr-FR" dirty="0"/>
              <a:t>But: Lancer ses palets et tenter d’arriver dans la zone des points </a:t>
            </a:r>
          </a:p>
          <a:p>
            <a:pPr marL="285750" indent="-285750">
              <a:buFont typeface="Arial" pitchFamily="34" charset="0"/>
              <a:buChar char="•"/>
            </a:pPr>
            <a:endParaRPr lang="fr-FR" dirty="0"/>
          </a:p>
          <a:p>
            <a:pPr marL="285750" indent="-285750">
              <a:buFont typeface="Arial" pitchFamily="34" charset="0"/>
              <a:buChar char="•"/>
            </a:pPr>
            <a:r>
              <a:rPr lang="fr-FR" dirty="0"/>
              <a:t>Tarif location: 30€</a:t>
            </a:r>
          </a:p>
          <a:p>
            <a:endParaRPr lang="fr-FR" dirty="0"/>
          </a:p>
          <a:p>
            <a:pPr marL="285750" indent="-285750">
              <a:buFont typeface="Arial" pitchFamily="34" charset="0"/>
              <a:buChar char="•"/>
            </a:pPr>
            <a:endParaRPr lang="fr-FR" dirty="0"/>
          </a:p>
        </p:txBody>
      </p:sp>
      <p:pic>
        <p:nvPicPr>
          <p:cNvPr id="3" name="Image 2" descr="Une image contenant texte&#10;&#10;Description générée automatiquement">
            <a:extLst>
              <a:ext uri="{FF2B5EF4-FFF2-40B4-BE49-F238E27FC236}">
                <a16:creationId xmlns:a16="http://schemas.microsoft.com/office/drawing/2014/main" id="{E7D839EE-C3C2-5123-232D-9FDAE6EAAF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0634" y="2669522"/>
            <a:ext cx="4071846" cy="4071846"/>
          </a:xfrm>
          <a:prstGeom prst="rect">
            <a:avLst/>
          </a:prstGeom>
        </p:spPr>
      </p:pic>
    </p:spTree>
    <p:extLst>
      <p:ext uri="{BB962C8B-B14F-4D97-AF65-F5344CB8AC3E}">
        <p14:creationId xmlns:p14="http://schemas.microsoft.com/office/powerpoint/2010/main" val="19890026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4" y="1916832"/>
            <a:ext cx="3572069" cy="707886"/>
          </a:xfrm>
          <a:prstGeom prst="rect">
            <a:avLst/>
          </a:prstGeom>
          <a:noFill/>
        </p:spPr>
        <p:txBody>
          <a:bodyPr wrap="square" rtlCol="0">
            <a:spAutoFit/>
          </a:bodyPr>
          <a:lstStyle/>
          <a:p>
            <a:pPr algn="ctr"/>
            <a:r>
              <a:rPr lang="fr-FR" sz="4000" b="1" dirty="0"/>
              <a:t>Billard japonais</a:t>
            </a:r>
          </a:p>
        </p:txBody>
      </p:sp>
      <p:sp>
        <p:nvSpPr>
          <p:cNvPr id="9" name="ZoneTexte 8"/>
          <p:cNvSpPr txBox="1"/>
          <p:nvPr/>
        </p:nvSpPr>
        <p:spPr>
          <a:xfrm>
            <a:off x="1043608" y="2420888"/>
            <a:ext cx="2664296" cy="4247317"/>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Adresse</a:t>
            </a:r>
          </a:p>
          <a:p>
            <a:pPr marL="285750" indent="-285750">
              <a:buFont typeface="Arial" pitchFamily="34" charset="0"/>
              <a:buChar char="•"/>
            </a:pPr>
            <a:r>
              <a:rPr lang="fr-FR" dirty="0"/>
              <a:t>A partir de 6 ans</a:t>
            </a:r>
          </a:p>
          <a:p>
            <a:pPr marL="285750" indent="-285750">
              <a:buFont typeface="Arial" pitchFamily="34" charset="0"/>
              <a:buChar char="•"/>
            </a:pPr>
            <a:r>
              <a:rPr lang="fr-FR" dirty="0"/>
              <a:t>1 joueur à la fois</a:t>
            </a:r>
          </a:p>
          <a:p>
            <a:pPr marL="285750" indent="-285750">
              <a:buFont typeface="Arial" pitchFamily="34" charset="0"/>
              <a:buChar char="•"/>
            </a:pPr>
            <a:r>
              <a:rPr lang="fr-FR" dirty="0"/>
              <a:t>15 minutes</a:t>
            </a:r>
          </a:p>
          <a:p>
            <a:pPr marL="285750" indent="-285750">
              <a:buFont typeface="Arial" pitchFamily="34" charset="0"/>
              <a:buChar char="•"/>
            </a:pPr>
            <a:r>
              <a:rPr lang="fr-FR" dirty="0"/>
              <a:t>102 x 32 cm</a:t>
            </a:r>
          </a:p>
          <a:p>
            <a:pPr marL="285750" indent="-285750">
              <a:buFont typeface="Arial" pitchFamily="34" charset="0"/>
              <a:buChar char="•"/>
            </a:pPr>
            <a:endParaRPr lang="fr-FR" dirty="0"/>
          </a:p>
          <a:p>
            <a:pPr marL="285750" indent="-285750">
              <a:buFont typeface="Arial" pitchFamily="34" charset="0"/>
              <a:buChar char="•"/>
            </a:pPr>
            <a:r>
              <a:rPr lang="fr-FR" dirty="0"/>
              <a:t>But: Lancer les boules dans l’un des 10 trous et marquer le plus de points.</a:t>
            </a:r>
          </a:p>
          <a:p>
            <a:pPr marL="285750" indent="-285750">
              <a:buFont typeface="Arial" pitchFamily="34" charset="0"/>
              <a:buChar char="•"/>
            </a:pPr>
            <a:endParaRPr lang="fr-FR" dirty="0"/>
          </a:p>
          <a:p>
            <a:pPr marL="285750" indent="-285750">
              <a:buFont typeface="Arial" pitchFamily="34" charset="0"/>
              <a:buChar char="•"/>
            </a:pPr>
            <a:r>
              <a:rPr lang="fr-FR" dirty="0"/>
              <a:t>Tarif location: 20€</a:t>
            </a:r>
          </a:p>
          <a:p>
            <a:endParaRPr lang="fr-FR" dirty="0"/>
          </a:p>
          <a:p>
            <a:pPr marL="285750" indent="-285750">
              <a:buFont typeface="Arial" pitchFamily="34" charset="0"/>
              <a:buChar char="•"/>
            </a:pPr>
            <a:endParaRPr lang="fr-FR" dirty="0"/>
          </a:p>
        </p:txBody>
      </p:sp>
      <p:pic>
        <p:nvPicPr>
          <p:cNvPr id="5" name="Image 4" descr="Une image contenant marron, tanner, intérieur, boîte&#10;&#10;Le contenu généré par l’IA peut être incorrect.">
            <a:extLst>
              <a:ext uri="{FF2B5EF4-FFF2-40B4-BE49-F238E27FC236}">
                <a16:creationId xmlns:a16="http://schemas.microsoft.com/office/drawing/2014/main" id="{FA31A1C9-1077-73ED-25D6-51F5479ACC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0787" y="2786511"/>
            <a:ext cx="2503661" cy="3882849"/>
          </a:xfrm>
          <a:prstGeom prst="rect">
            <a:avLst/>
          </a:prstGeom>
        </p:spPr>
      </p:pic>
    </p:spTree>
    <p:extLst>
      <p:ext uri="{BB962C8B-B14F-4D97-AF65-F5344CB8AC3E}">
        <p14:creationId xmlns:p14="http://schemas.microsoft.com/office/powerpoint/2010/main" val="2341991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AE534-ACA1-2704-E607-4763A1765C08}"/>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0D706023-7698-BB4A-FD67-51AE35598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a:extLst>
              <a:ext uri="{FF2B5EF4-FFF2-40B4-BE49-F238E27FC236}">
                <a16:creationId xmlns:a16="http://schemas.microsoft.com/office/drawing/2014/main" id="{87267703-942B-7088-F43C-DF4EF09D821B}"/>
              </a:ext>
            </a:extLst>
          </p:cNvPr>
          <p:cNvSpPr txBox="1"/>
          <p:nvPr/>
        </p:nvSpPr>
        <p:spPr>
          <a:xfrm>
            <a:off x="5176394" y="1916832"/>
            <a:ext cx="3572069" cy="707886"/>
          </a:xfrm>
          <a:prstGeom prst="rect">
            <a:avLst/>
          </a:prstGeom>
          <a:noFill/>
        </p:spPr>
        <p:txBody>
          <a:bodyPr wrap="square" rtlCol="0">
            <a:spAutoFit/>
          </a:bodyPr>
          <a:lstStyle/>
          <a:p>
            <a:pPr algn="ctr"/>
            <a:r>
              <a:rPr lang="fr-FR" sz="4000" b="1" dirty="0"/>
              <a:t>Billard japonais</a:t>
            </a:r>
          </a:p>
        </p:txBody>
      </p:sp>
      <p:sp>
        <p:nvSpPr>
          <p:cNvPr id="9" name="ZoneTexte 8">
            <a:extLst>
              <a:ext uri="{FF2B5EF4-FFF2-40B4-BE49-F238E27FC236}">
                <a16:creationId xmlns:a16="http://schemas.microsoft.com/office/drawing/2014/main" id="{78E14C83-9085-40AB-1B82-1210A22B9427}"/>
              </a:ext>
            </a:extLst>
          </p:cNvPr>
          <p:cNvSpPr txBox="1"/>
          <p:nvPr/>
        </p:nvSpPr>
        <p:spPr>
          <a:xfrm>
            <a:off x="1043608" y="2420888"/>
            <a:ext cx="2664296" cy="4247317"/>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Adresse</a:t>
            </a:r>
          </a:p>
          <a:p>
            <a:pPr marL="285750" indent="-285750">
              <a:buFont typeface="Arial" pitchFamily="34" charset="0"/>
              <a:buChar char="•"/>
            </a:pPr>
            <a:r>
              <a:rPr lang="fr-FR" dirty="0"/>
              <a:t>A partir de 8 ans</a:t>
            </a:r>
          </a:p>
          <a:p>
            <a:pPr marL="285750" indent="-285750">
              <a:buFont typeface="Arial" pitchFamily="34" charset="0"/>
              <a:buChar char="•"/>
            </a:pPr>
            <a:r>
              <a:rPr lang="fr-FR" dirty="0"/>
              <a:t>1 joueur à la fois</a:t>
            </a:r>
          </a:p>
          <a:p>
            <a:pPr marL="285750" indent="-285750">
              <a:buFont typeface="Arial" pitchFamily="34" charset="0"/>
              <a:buChar char="•"/>
            </a:pPr>
            <a:r>
              <a:rPr lang="fr-FR" dirty="0"/>
              <a:t>15 minutes</a:t>
            </a:r>
          </a:p>
          <a:p>
            <a:pPr marL="285750" indent="-285750">
              <a:buFont typeface="Arial" pitchFamily="34" charset="0"/>
              <a:buChar char="•"/>
            </a:pPr>
            <a:r>
              <a:rPr lang="fr-FR" dirty="0"/>
              <a:t>110 x 35 cm</a:t>
            </a:r>
          </a:p>
          <a:p>
            <a:pPr marL="285750" indent="-285750">
              <a:buFont typeface="Arial" pitchFamily="34" charset="0"/>
              <a:buChar char="•"/>
            </a:pPr>
            <a:endParaRPr lang="fr-FR" dirty="0"/>
          </a:p>
          <a:p>
            <a:pPr marL="285750" indent="-285750">
              <a:buFont typeface="Arial" pitchFamily="34" charset="0"/>
              <a:buChar char="•"/>
            </a:pPr>
            <a:r>
              <a:rPr lang="fr-FR" dirty="0"/>
              <a:t>But: Lancer les boules dans l’un des 10 trous et marquer le plus de points.</a:t>
            </a:r>
          </a:p>
          <a:p>
            <a:pPr marL="285750" indent="-285750">
              <a:buFont typeface="Arial" pitchFamily="34" charset="0"/>
              <a:buChar char="•"/>
            </a:pPr>
            <a:endParaRPr lang="fr-FR" dirty="0"/>
          </a:p>
          <a:p>
            <a:pPr marL="285750" indent="-285750">
              <a:buFont typeface="Arial" pitchFamily="34" charset="0"/>
              <a:buChar char="•"/>
            </a:pPr>
            <a:r>
              <a:rPr lang="fr-FR" dirty="0"/>
              <a:t>Tarif location: 25€</a:t>
            </a:r>
          </a:p>
          <a:p>
            <a:pPr marL="285750" indent="-285750">
              <a:buFont typeface="Arial" pitchFamily="34" charset="0"/>
              <a:buChar char="•"/>
            </a:pPr>
            <a:r>
              <a:rPr lang="fr-FR" dirty="0"/>
              <a:t>Tarif vente: sur devis</a:t>
            </a:r>
          </a:p>
          <a:p>
            <a:pPr marL="285750" indent="-285750">
              <a:buFont typeface="Arial" pitchFamily="34" charset="0"/>
              <a:buChar char="•"/>
            </a:pPr>
            <a:endParaRPr lang="fr-FR" dirty="0"/>
          </a:p>
        </p:txBody>
      </p:sp>
      <p:pic>
        <p:nvPicPr>
          <p:cNvPr id="3" name="Image 2">
            <a:extLst>
              <a:ext uri="{FF2B5EF4-FFF2-40B4-BE49-F238E27FC236}">
                <a16:creationId xmlns:a16="http://schemas.microsoft.com/office/drawing/2014/main" id="{CA410A73-DE33-C88B-1AC2-C6AB6D3DE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636912"/>
            <a:ext cx="4311923" cy="4095899"/>
          </a:xfrm>
          <a:prstGeom prst="rect">
            <a:avLst/>
          </a:prstGeom>
        </p:spPr>
      </p:pic>
    </p:spTree>
    <p:extLst>
      <p:ext uri="{BB962C8B-B14F-4D97-AF65-F5344CB8AC3E}">
        <p14:creationId xmlns:p14="http://schemas.microsoft.com/office/powerpoint/2010/main" val="436717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4716016" y="1916832"/>
            <a:ext cx="4176464" cy="707886"/>
          </a:xfrm>
          <a:prstGeom prst="rect">
            <a:avLst/>
          </a:prstGeom>
          <a:noFill/>
        </p:spPr>
        <p:txBody>
          <a:bodyPr wrap="square" rtlCol="0">
            <a:spAutoFit/>
          </a:bodyPr>
          <a:lstStyle/>
          <a:p>
            <a:pPr algn="ctr"/>
            <a:r>
              <a:rPr lang="fr-FR" sz="4000" b="1" dirty="0"/>
              <a:t>Billard finlandais</a:t>
            </a:r>
          </a:p>
        </p:txBody>
      </p:sp>
      <p:sp>
        <p:nvSpPr>
          <p:cNvPr id="9" name="ZoneTexte 8"/>
          <p:cNvSpPr txBox="1"/>
          <p:nvPr/>
        </p:nvSpPr>
        <p:spPr>
          <a:xfrm>
            <a:off x="1043608" y="2420888"/>
            <a:ext cx="2880320" cy="3970318"/>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Adresse</a:t>
            </a:r>
          </a:p>
          <a:p>
            <a:pPr marL="285750" indent="-285750">
              <a:buFont typeface="Arial" pitchFamily="34" charset="0"/>
              <a:buChar char="•"/>
            </a:pPr>
            <a:r>
              <a:rPr lang="fr-FR" dirty="0"/>
              <a:t>A partir de 7 ans</a:t>
            </a:r>
          </a:p>
          <a:p>
            <a:pPr marL="285750" indent="-285750">
              <a:buFont typeface="Arial" pitchFamily="34" charset="0"/>
              <a:buChar char="•"/>
            </a:pPr>
            <a:r>
              <a:rPr lang="fr-FR" dirty="0"/>
              <a:t>1 joueur à la fois</a:t>
            </a:r>
          </a:p>
          <a:p>
            <a:pPr marL="285750" indent="-285750">
              <a:buFont typeface="Arial" pitchFamily="34" charset="0"/>
              <a:buChar char="•"/>
            </a:pPr>
            <a:r>
              <a:rPr lang="fr-FR" dirty="0"/>
              <a:t>15 minutes</a:t>
            </a:r>
          </a:p>
          <a:p>
            <a:pPr marL="285750" indent="-285750">
              <a:buFont typeface="Arial" pitchFamily="34" charset="0"/>
              <a:buChar char="•"/>
            </a:pPr>
            <a:r>
              <a:rPr lang="fr-FR" dirty="0"/>
              <a:t>120 x 40 cm</a:t>
            </a:r>
          </a:p>
          <a:p>
            <a:pPr marL="285750" indent="-285750">
              <a:buFont typeface="Arial" pitchFamily="34" charset="0"/>
              <a:buChar char="•"/>
            </a:pPr>
            <a:endParaRPr lang="fr-FR" dirty="0"/>
          </a:p>
          <a:p>
            <a:pPr marL="285750" indent="-285750">
              <a:buFont typeface="Arial" pitchFamily="34" charset="0"/>
              <a:buChar char="•"/>
            </a:pPr>
            <a:r>
              <a:rPr lang="fr-FR" dirty="0"/>
              <a:t>But: Viser les quilles à l’aide de l’arbalète. Le comptage se fait comme pour le Mölkky.</a:t>
            </a:r>
          </a:p>
          <a:p>
            <a:pPr marL="285750" indent="-285750">
              <a:buFont typeface="Arial" pitchFamily="34" charset="0"/>
              <a:buChar char="•"/>
            </a:pPr>
            <a:endParaRPr lang="fr-FR" dirty="0"/>
          </a:p>
          <a:p>
            <a:pPr marL="285750" indent="-285750">
              <a:buFont typeface="Arial" pitchFamily="34" charset="0"/>
              <a:buChar char="•"/>
            </a:pPr>
            <a:r>
              <a:rPr lang="fr-FR" dirty="0"/>
              <a:t>Tarif location: 25€</a:t>
            </a:r>
          </a:p>
          <a:p>
            <a:endParaRPr lang="fr-FR" dirty="0"/>
          </a:p>
        </p:txBody>
      </p:sp>
      <p:pic>
        <p:nvPicPr>
          <p:cNvPr id="3074" name="Picture 2" descr="C:\Users\Wilbox\Pictures\iCloud Photos\My Photo Stream\Billard finlandais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8496" y="2733499"/>
            <a:ext cx="3411936" cy="4007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561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A15F4-A21A-8825-2E14-0657D406087E}"/>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4EA430EA-0919-1B60-F479-E10466C1C6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a:extLst>
              <a:ext uri="{FF2B5EF4-FFF2-40B4-BE49-F238E27FC236}">
                <a16:creationId xmlns:a16="http://schemas.microsoft.com/office/drawing/2014/main" id="{02D884A7-A239-02B6-727A-053B71210F51}"/>
              </a:ext>
            </a:extLst>
          </p:cNvPr>
          <p:cNvSpPr txBox="1"/>
          <p:nvPr/>
        </p:nvSpPr>
        <p:spPr>
          <a:xfrm>
            <a:off x="5176395" y="1916832"/>
            <a:ext cx="3312368" cy="707886"/>
          </a:xfrm>
          <a:prstGeom prst="rect">
            <a:avLst/>
          </a:prstGeom>
          <a:noFill/>
        </p:spPr>
        <p:txBody>
          <a:bodyPr wrap="square" rtlCol="0">
            <a:spAutoFit/>
          </a:bodyPr>
          <a:lstStyle/>
          <a:p>
            <a:pPr algn="ctr"/>
            <a:r>
              <a:rPr lang="fr-FR" sz="4000" b="1" dirty="0"/>
              <a:t>QUORIDOR</a:t>
            </a:r>
          </a:p>
        </p:txBody>
      </p:sp>
      <p:sp>
        <p:nvSpPr>
          <p:cNvPr id="9" name="ZoneTexte 8">
            <a:extLst>
              <a:ext uri="{FF2B5EF4-FFF2-40B4-BE49-F238E27FC236}">
                <a16:creationId xmlns:a16="http://schemas.microsoft.com/office/drawing/2014/main" id="{89ED608D-47AC-35A8-703A-7626D7B11B70}"/>
              </a:ext>
            </a:extLst>
          </p:cNvPr>
          <p:cNvSpPr txBox="1"/>
          <p:nvPr/>
        </p:nvSpPr>
        <p:spPr>
          <a:xfrm>
            <a:off x="1043608" y="2420888"/>
            <a:ext cx="2880320" cy="4247317"/>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Réflexion / Abstrait</a:t>
            </a:r>
          </a:p>
          <a:p>
            <a:pPr marL="285750" indent="-285750">
              <a:buFont typeface="Arial" pitchFamily="34" charset="0"/>
              <a:buChar char="•"/>
            </a:pPr>
            <a:r>
              <a:rPr lang="fr-FR" dirty="0"/>
              <a:t>A partir de 6 ans</a:t>
            </a:r>
          </a:p>
          <a:p>
            <a:pPr marL="285750" indent="-285750">
              <a:buFont typeface="Arial" pitchFamily="34" charset="0"/>
              <a:buChar char="•"/>
            </a:pPr>
            <a:r>
              <a:rPr lang="fr-FR" dirty="0"/>
              <a:t>2 à 4 joueurs</a:t>
            </a:r>
          </a:p>
          <a:p>
            <a:pPr marL="285750" indent="-285750">
              <a:buFont typeface="Arial" pitchFamily="34" charset="0"/>
              <a:buChar char="•"/>
            </a:pPr>
            <a:r>
              <a:rPr lang="fr-FR" dirty="0"/>
              <a:t>15 minutes</a:t>
            </a:r>
          </a:p>
          <a:p>
            <a:pPr marL="285750" indent="-285750">
              <a:buFont typeface="Arial" pitchFamily="34" charset="0"/>
              <a:buChar char="•"/>
            </a:pPr>
            <a:r>
              <a:rPr lang="fr-FR" dirty="0"/>
              <a:t>65 x 65 cm</a:t>
            </a:r>
          </a:p>
          <a:p>
            <a:pPr marL="285750" indent="-285750">
              <a:buFont typeface="Arial" pitchFamily="34" charset="0"/>
              <a:buChar char="•"/>
            </a:pPr>
            <a:endParaRPr lang="fr-FR" dirty="0"/>
          </a:p>
          <a:p>
            <a:pPr marL="285750" indent="-285750">
              <a:buFont typeface="Arial" pitchFamily="34" charset="0"/>
              <a:buChar char="•"/>
            </a:pPr>
            <a:r>
              <a:rPr lang="fr-FR" dirty="0"/>
              <a:t>But: Envoyer un pion de l’autre côté du plateau tout en bloquant son adversaire avec des couloirs.</a:t>
            </a:r>
          </a:p>
          <a:p>
            <a:pPr marL="285750" indent="-285750">
              <a:buFont typeface="Arial" pitchFamily="34" charset="0"/>
              <a:buChar char="•"/>
            </a:pPr>
            <a:endParaRPr lang="fr-FR" dirty="0"/>
          </a:p>
          <a:p>
            <a:pPr marL="285750" indent="-285750">
              <a:buFont typeface="Arial" pitchFamily="34" charset="0"/>
              <a:buChar char="•"/>
            </a:pPr>
            <a:r>
              <a:rPr lang="fr-FR" dirty="0"/>
              <a:t>Tarif location: 25€</a:t>
            </a:r>
          </a:p>
          <a:p>
            <a:pPr marL="285750" indent="-285750">
              <a:buFont typeface="Arial" pitchFamily="34" charset="0"/>
              <a:buChar char="•"/>
            </a:pPr>
            <a:r>
              <a:rPr lang="fr-FR" dirty="0"/>
              <a:t>Tarif vente: 350€</a:t>
            </a:r>
          </a:p>
        </p:txBody>
      </p:sp>
      <p:pic>
        <p:nvPicPr>
          <p:cNvPr id="3" name="Image 2">
            <a:extLst>
              <a:ext uri="{FF2B5EF4-FFF2-40B4-BE49-F238E27FC236}">
                <a16:creationId xmlns:a16="http://schemas.microsoft.com/office/drawing/2014/main" id="{4C41E9D9-9BA4-525F-1BEB-2583AB641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856" y="2577163"/>
            <a:ext cx="4020189" cy="4020189"/>
          </a:xfrm>
          <a:prstGeom prst="rect">
            <a:avLst/>
          </a:prstGeom>
        </p:spPr>
      </p:pic>
    </p:spTree>
    <p:extLst>
      <p:ext uri="{BB962C8B-B14F-4D97-AF65-F5344CB8AC3E}">
        <p14:creationId xmlns:p14="http://schemas.microsoft.com/office/powerpoint/2010/main" val="34555105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4716016" y="1916832"/>
            <a:ext cx="4176464" cy="707886"/>
          </a:xfrm>
          <a:prstGeom prst="rect">
            <a:avLst/>
          </a:prstGeom>
          <a:noFill/>
        </p:spPr>
        <p:txBody>
          <a:bodyPr wrap="square" rtlCol="0">
            <a:spAutoFit/>
          </a:bodyPr>
          <a:lstStyle/>
          <a:p>
            <a:pPr algn="ctr"/>
            <a:r>
              <a:rPr lang="fr-FR" sz="4000" b="1" dirty="0"/>
              <a:t>Spiral Billard</a:t>
            </a:r>
          </a:p>
        </p:txBody>
      </p:sp>
      <p:sp>
        <p:nvSpPr>
          <p:cNvPr id="9" name="ZoneTexte 8"/>
          <p:cNvSpPr txBox="1"/>
          <p:nvPr/>
        </p:nvSpPr>
        <p:spPr>
          <a:xfrm>
            <a:off x="1043608" y="2420888"/>
            <a:ext cx="2664296" cy="3970318"/>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Adresse</a:t>
            </a:r>
          </a:p>
          <a:p>
            <a:pPr marL="285750" indent="-285750">
              <a:buFont typeface="Arial" pitchFamily="34" charset="0"/>
              <a:buChar char="•"/>
            </a:pPr>
            <a:r>
              <a:rPr lang="fr-FR" dirty="0"/>
              <a:t>A partir de 6 ans</a:t>
            </a:r>
          </a:p>
          <a:p>
            <a:pPr marL="285750" indent="-285750">
              <a:buFont typeface="Arial" pitchFamily="34" charset="0"/>
              <a:buChar char="•"/>
            </a:pPr>
            <a:r>
              <a:rPr lang="fr-FR" dirty="0"/>
              <a:t>1 joueur à la fois</a:t>
            </a:r>
          </a:p>
          <a:p>
            <a:pPr marL="285750" indent="-285750">
              <a:buFont typeface="Arial" pitchFamily="34" charset="0"/>
              <a:buChar char="•"/>
            </a:pPr>
            <a:r>
              <a:rPr lang="fr-FR" dirty="0"/>
              <a:t>15 minutes</a:t>
            </a:r>
          </a:p>
          <a:p>
            <a:pPr marL="285750" indent="-285750">
              <a:buFont typeface="Arial" pitchFamily="34" charset="0"/>
              <a:buChar char="•"/>
            </a:pPr>
            <a:r>
              <a:rPr lang="fr-FR" dirty="0"/>
              <a:t>70 cm de diamètre</a:t>
            </a:r>
          </a:p>
          <a:p>
            <a:pPr marL="285750" indent="-285750">
              <a:buFont typeface="Arial" pitchFamily="34" charset="0"/>
              <a:buChar char="•"/>
            </a:pPr>
            <a:endParaRPr lang="fr-FR" dirty="0"/>
          </a:p>
          <a:p>
            <a:pPr marL="285750" indent="-285750">
              <a:buFont typeface="Arial" pitchFamily="34" charset="0"/>
              <a:buChar char="•"/>
            </a:pPr>
            <a:r>
              <a:rPr lang="fr-FR" dirty="0"/>
              <a:t>But: Lancer une à une 6 billes dans les six trous allant de 5 à 30 points.</a:t>
            </a:r>
          </a:p>
          <a:p>
            <a:pPr marL="285750" indent="-285750">
              <a:buFont typeface="Arial" pitchFamily="34" charset="0"/>
              <a:buChar char="•"/>
            </a:pPr>
            <a:endParaRPr lang="fr-FR" dirty="0"/>
          </a:p>
          <a:p>
            <a:pPr marL="285750" indent="-285750">
              <a:buFont typeface="Arial" pitchFamily="34" charset="0"/>
              <a:buChar char="•"/>
            </a:pPr>
            <a:r>
              <a:rPr lang="fr-FR" dirty="0"/>
              <a:t>Tarif location: 40€</a:t>
            </a:r>
          </a:p>
          <a:p>
            <a:endParaRPr lang="fr-FR" dirty="0"/>
          </a:p>
        </p:txBody>
      </p:sp>
      <p:pic>
        <p:nvPicPr>
          <p:cNvPr id="1027" name="Picture 3" descr="D:\mes_documents\WILBOX\site\Images\Spiral billard home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683846"/>
            <a:ext cx="4032448" cy="3835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4509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5" y="1916832"/>
            <a:ext cx="3312368" cy="1323439"/>
          </a:xfrm>
          <a:prstGeom prst="rect">
            <a:avLst/>
          </a:prstGeom>
          <a:noFill/>
        </p:spPr>
        <p:txBody>
          <a:bodyPr wrap="square" rtlCol="0">
            <a:spAutoFit/>
          </a:bodyPr>
          <a:lstStyle/>
          <a:p>
            <a:pPr algn="ctr"/>
            <a:r>
              <a:rPr lang="fr-FR" sz="4000" b="1" dirty="0"/>
              <a:t>Le Mini Bowling</a:t>
            </a:r>
          </a:p>
        </p:txBody>
      </p:sp>
      <p:sp>
        <p:nvSpPr>
          <p:cNvPr id="9" name="ZoneTexte 8"/>
          <p:cNvSpPr txBox="1"/>
          <p:nvPr/>
        </p:nvSpPr>
        <p:spPr>
          <a:xfrm>
            <a:off x="1043608" y="2420888"/>
            <a:ext cx="2664296" cy="3693319"/>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Adresse</a:t>
            </a:r>
          </a:p>
          <a:p>
            <a:pPr marL="285750" indent="-285750">
              <a:buFont typeface="Arial" pitchFamily="34" charset="0"/>
              <a:buChar char="•"/>
            </a:pPr>
            <a:r>
              <a:rPr lang="fr-FR" dirty="0"/>
              <a:t>A partir de 8 ans</a:t>
            </a:r>
          </a:p>
          <a:p>
            <a:pPr marL="285750" indent="-285750">
              <a:buFont typeface="Arial" pitchFamily="34" charset="0"/>
              <a:buChar char="•"/>
            </a:pPr>
            <a:r>
              <a:rPr lang="fr-FR" dirty="0"/>
              <a:t>1 joueur à la fois</a:t>
            </a:r>
          </a:p>
          <a:p>
            <a:pPr marL="285750" indent="-285750">
              <a:buFont typeface="Arial" pitchFamily="34" charset="0"/>
              <a:buChar char="•"/>
            </a:pPr>
            <a:r>
              <a:rPr lang="fr-FR" dirty="0"/>
              <a:t>15 minutes</a:t>
            </a:r>
          </a:p>
          <a:p>
            <a:pPr marL="285750" indent="-285750">
              <a:buFont typeface="Arial" pitchFamily="34" charset="0"/>
              <a:buChar char="•"/>
            </a:pPr>
            <a:r>
              <a:rPr lang="fr-FR" dirty="0"/>
              <a:t>110 x 35 cm</a:t>
            </a:r>
          </a:p>
          <a:p>
            <a:pPr marL="285750" indent="-285750">
              <a:buFont typeface="Arial" pitchFamily="34" charset="0"/>
              <a:buChar char="•"/>
            </a:pPr>
            <a:endParaRPr lang="fr-FR" dirty="0"/>
          </a:p>
          <a:p>
            <a:pPr marL="285750" indent="-285750">
              <a:buFont typeface="Arial" pitchFamily="34" charset="0"/>
              <a:buChar char="•"/>
            </a:pPr>
            <a:r>
              <a:rPr lang="fr-FR" dirty="0"/>
              <a:t>But: Faire tomber le plus de quilles. </a:t>
            </a:r>
          </a:p>
          <a:p>
            <a:pPr marL="285750" indent="-285750">
              <a:buFont typeface="Arial" pitchFamily="34" charset="0"/>
              <a:buChar char="•"/>
            </a:pPr>
            <a:endParaRPr lang="fr-FR" dirty="0"/>
          </a:p>
          <a:p>
            <a:pPr marL="285750" indent="-285750">
              <a:buFont typeface="Arial" pitchFamily="34" charset="0"/>
              <a:buChar char="•"/>
            </a:pPr>
            <a:r>
              <a:rPr lang="fr-FR" dirty="0"/>
              <a:t>Tarif location: 25€</a:t>
            </a:r>
          </a:p>
          <a:p>
            <a:pPr marL="285750" indent="-285750">
              <a:buFont typeface="Arial" pitchFamily="34" charset="0"/>
              <a:buChar char="•"/>
            </a:pPr>
            <a:r>
              <a:rPr lang="fr-FR" dirty="0"/>
              <a:t>Tarif vente: sur devis</a:t>
            </a:r>
          </a:p>
          <a:p>
            <a:pPr marL="285750" indent="-285750">
              <a:buFont typeface="Arial" pitchFamily="34" charset="0"/>
              <a:buChar char="•"/>
            </a:pPr>
            <a:endParaRPr lang="fr-FR" dirty="0"/>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3888" y="3645024"/>
            <a:ext cx="5445734" cy="2946053"/>
          </a:xfrm>
          <a:prstGeom prst="rect">
            <a:avLst/>
          </a:prstGeom>
        </p:spPr>
      </p:pic>
    </p:spTree>
    <p:extLst>
      <p:ext uri="{BB962C8B-B14F-4D97-AF65-F5344CB8AC3E}">
        <p14:creationId xmlns:p14="http://schemas.microsoft.com/office/powerpoint/2010/main" val="2341991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5" y="1916832"/>
            <a:ext cx="3312368" cy="707886"/>
          </a:xfrm>
          <a:prstGeom prst="rect">
            <a:avLst/>
          </a:prstGeom>
          <a:noFill/>
        </p:spPr>
        <p:txBody>
          <a:bodyPr wrap="square" rtlCol="0">
            <a:spAutoFit/>
          </a:bodyPr>
          <a:lstStyle/>
          <a:p>
            <a:pPr algn="ctr"/>
            <a:r>
              <a:rPr lang="fr-FR" sz="4000" b="1" dirty="0"/>
              <a:t>Bowling géant</a:t>
            </a:r>
          </a:p>
        </p:txBody>
      </p:sp>
      <p:sp>
        <p:nvSpPr>
          <p:cNvPr id="9" name="ZoneTexte 8"/>
          <p:cNvSpPr txBox="1"/>
          <p:nvPr/>
        </p:nvSpPr>
        <p:spPr>
          <a:xfrm>
            <a:off x="1043608" y="2420888"/>
            <a:ext cx="2664296" cy="3416320"/>
          </a:xfrm>
          <a:prstGeom prst="rect">
            <a:avLst/>
          </a:prstGeom>
          <a:noFill/>
        </p:spPr>
        <p:txBody>
          <a:bodyPr wrap="square" rtlCol="0">
            <a:spAutoFit/>
          </a:bodyPr>
          <a:lstStyle/>
          <a:p>
            <a:pPr marL="285750" indent="-285750">
              <a:buFont typeface="Arial" pitchFamily="34" charset="0"/>
              <a:buChar char="•"/>
            </a:pPr>
            <a:r>
              <a:rPr lang="fr-FR" dirty="0"/>
              <a:t>Grand format</a:t>
            </a:r>
          </a:p>
          <a:p>
            <a:pPr marL="285750" indent="-285750">
              <a:buFont typeface="Arial" pitchFamily="34" charset="0"/>
              <a:buChar char="•"/>
            </a:pPr>
            <a:r>
              <a:rPr lang="fr-FR" dirty="0"/>
              <a:t>Adresse</a:t>
            </a:r>
          </a:p>
          <a:p>
            <a:pPr marL="285750" indent="-285750">
              <a:buFont typeface="Arial" pitchFamily="34" charset="0"/>
              <a:buChar char="•"/>
            </a:pPr>
            <a:r>
              <a:rPr lang="fr-FR" dirty="0"/>
              <a:t>A partir de 3 ans</a:t>
            </a:r>
          </a:p>
          <a:p>
            <a:pPr marL="285750" indent="-285750">
              <a:buFont typeface="Arial" pitchFamily="34" charset="0"/>
              <a:buChar char="•"/>
            </a:pPr>
            <a:r>
              <a:rPr lang="fr-FR" dirty="0"/>
              <a:t>1 joueur à la fois</a:t>
            </a:r>
          </a:p>
          <a:p>
            <a:pPr marL="285750" indent="-285750">
              <a:buFont typeface="Arial" pitchFamily="34" charset="0"/>
              <a:buChar char="•"/>
            </a:pPr>
            <a:r>
              <a:rPr lang="fr-FR" dirty="0"/>
              <a:t>10 minutes</a:t>
            </a:r>
          </a:p>
          <a:p>
            <a:pPr marL="285750" indent="-285750">
              <a:buFont typeface="Arial" pitchFamily="34" charset="0"/>
              <a:buChar char="•"/>
            </a:pPr>
            <a:r>
              <a:rPr lang="fr-FR" dirty="0"/>
              <a:t>Quilles de 30cm</a:t>
            </a:r>
          </a:p>
          <a:p>
            <a:pPr marL="285750" indent="-285750">
              <a:buFont typeface="Arial" pitchFamily="34" charset="0"/>
              <a:buChar char="•"/>
            </a:pPr>
            <a:endParaRPr lang="fr-FR" dirty="0"/>
          </a:p>
          <a:p>
            <a:pPr marL="285750" indent="-285750">
              <a:buFont typeface="Arial" pitchFamily="34" charset="0"/>
              <a:buChar char="•"/>
            </a:pPr>
            <a:r>
              <a:rPr lang="fr-FR" dirty="0"/>
              <a:t>But: Faire tomber le plus de quilles. </a:t>
            </a:r>
          </a:p>
          <a:p>
            <a:pPr marL="285750" indent="-285750">
              <a:buFont typeface="Arial" pitchFamily="34" charset="0"/>
              <a:buChar char="•"/>
            </a:pPr>
            <a:endParaRPr lang="fr-FR" dirty="0"/>
          </a:p>
          <a:p>
            <a:pPr marL="285750" indent="-285750">
              <a:buFont typeface="Arial" pitchFamily="34" charset="0"/>
              <a:buChar char="•"/>
            </a:pPr>
            <a:r>
              <a:rPr lang="fr-FR" dirty="0"/>
              <a:t>Tarif location: 10€</a:t>
            </a:r>
          </a:p>
          <a:p>
            <a:endParaRPr lang="fr-FR" dirty="0"/>
          </a:p>
        </p:txBody>
      </p:sp>
      <p:pic>
        <p:nvPicPr>
          <p:cNvPr id="1027" name="Picture 3" descr="D:\mes_images\bowling géa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5240" y="2709714"/>
            <a:ext cx="3399208" cy="3887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0756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3203848" y="1916832"/>
            <a:ext cx="5940152" cy="707886"/>
          </a:xfrm>
          <a:prstGeom prst="rect">
            <a:avLst/>
          </a:prstGeom>
          <a:noFill/>
        </p:spPr>
        <p:txBody>
          <a:bodyPr wrap="square" rtlCol="0">
            <a:spAutoFit/>
          </a:bodyPr>
          <a:lstStyle/>
          <a:p>
            <a:pPr algn="ctr"/>
            <a:r>
              <a:rPr lang="fr-FR" sz="4000" b="1" dirty="0" err="1"/>
              <a:t>Mastermind</a:t>
            </a:r>
            <a:r>
              <a:rPr lang="fr-FR" sz="4000" b="1" dirty="0"/>
              <a:t> (indisponible)</a:t>
            </a:r>
          </a:p>
        </p:txBody>
      </p:sp>
      <p:sp>
        <p:nvSpPr>
          <p:cNvPr id="9" name="ZoneTexte 8"/>
          <p:cNvSpPr txBox="1"/>
          <p:nvPr/>
        </p:nvSpPr>
        <p:spPr>
          <a:xfrm>
            <a:off x="1043608" y="2420888"/>
            <a:ext cx="2664296" cy="4247317"/>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Réflexion </a:t>
            </a:r>
          </a:p>
          <a:p>
            <a:pPr marL="285750" indent="-285750">
              <a:buFont typeface="Arial" pitchFamily="34" charset="0"/>
              <a:buChar char="•"/>
            </a:pPr>
            <a:r>
              <a:rPr lang="fr-FR" dirty="0"/>
              <a:t>A partir de 10 ans</a:t>
            </a:r>
          </a:p>
          <a:p>
            <a:pPr marL="285750" indent="-285750">
              <a:buFont typeface="Arial" pitchFamily="34" charset="0"/>
              <a:buChar char="•"/>
            </a:pPr>
            <a:r>
              <a:rPr lang="fr-FR" dirty="0"/>
              <a:t>2 joueurs</a:t>
            </a:r>
          </a:p>
          <a:p>
            <a:pPr marL="285750" indent="-285750">
              <a:buFont typeface="Arial" pitchFamily="34" charset="0"/>
              <a:buChar char="•"/>
            </a:pPr>
            <a:r>
              <a:rPr lang="fr-FR" dirty="0"/>
              <a:t>10 minutes</a:t>
            </a:r>
          </a:p>
          <a:p>
            <a:pPr marL="285750" indent="-285750">
              <a:buFont typeface="Arial" pitchFamily="34" charset="0"/>
              <a:buChar char="•"/>
            </a:pPr>
            <a:r>
              <a:rPr lang="fr-FR" dirty="0"/>
              <a:t>110 x 35 cm</a:t>
            </a:r>
          </a:p>
          <a:p>
            <a:pPr marL="285750" indent="-285750">
              <a:buFont typeface="Arial" pitchFamily="34" charset="0"/>
              <a:buChar char="•"/>
            </a:pPr>
            <a:endParaRPr lang="fr-FR" dirty="0"/>
          </a:p>
          <a:p>
            <a:pPr marL="285750" indent="-285750">
              <a:buFont typeface="Arial" pitchFamily="34" charset="0"/>
              <a:buChar char="•"/>
            </a:pPr>
            <a:r>
              <a:rPr lang="fr-FR" dirty="0"/>
              <a:t>But: Trouver en un minimum de coups la combinaison de son adversaire.</a:t>
            </a:r>
          </a:p>
          <a:p>
            <a:pPr marL="285750" indent="-285750">
              <a:buFont typeface="Arial" pitchFamily="34" charset="0"/>
              <a:buChar char="•"/>
            </a:pPr>
            <a:endParaRPr lang="fr-FR" dirty="0"/>
          </a:p>
          <a:p>
            <a:pPr marL="285750" indent="-285750">
              <a:buFont typeface="Arial" pitchFamily="34" charset="0"/>
              <a:buChar char="•"/>
            </a:pPr>
            <a:r>
              <a:rPr lang="fr-FR" dirty="0"/>
              <a:t>Tarif location: 20€</a:t>
            </a:r>
          </a:p>
          <a:p>
            <a:endParaRPr lang="fr-FR" dirty="0"/>
          </a:p>
          <a:p>
            <a:pPr marL="285750" indent="-285750">
              <a:buFont typeface="Arial" pitchFamily="34" charset="0"/>
              <a:buChar char="•"/>
            </a:pPr>
            <a:endParaRPr lang="fr-FR" dirty="0"/>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5830" y="2624718"/>
            <a:ext cx="4188658" cy="4188658"/>
          </a:xfrm>
          <a:prstGeom prst="rect">
            <a:avLst/>
          </a:prstGeom>
        </p:spPr>
      </p:pic>
    </p:spTree>
    <p:extLst>
      <p:ext uri="{BB962C8B-B14F-4D97-AF65-F5344CB8AC3E}">
        <p14:creationId xmlns:p14="http://schemas.microsoft.com/office/powerpoint/2010/main" val="2341991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5" y="1916832"/>
            <a:ext cx="3312368" cy="707886"/>
          </a:xfrm>
          <a:prstGeom prst="rect">
            <a:avLst/>
          </a:prstGeom>
          <a:noFill/>
        </p:spPr>
        <p:txBody>
          <a:bodyPr wrap="square" rtlCol="0">
            <a:spAutoFit/>
          </a:bodyPr>
          <a:lstStyle/>
          <a:p>
            <a:pPr algn="ctr"/>
            <a:r>
              <a:rPr lang="fr-FR" sz="4000" b="1" dirty="0"/>
              <a:t>WILL YAMS</a:t>
            </a:r>
          </a:p>
        </p:txBody>
      </p:sp>
      <p:sp>
        <p:nvSpPr>
          <p:cNvPr id="9" name="ZoneTexte 8"/>
          <p:cNvSpPr txBox="1"/>
          <p:nvPr/>
        </p:nvSpPr>
        <p:spPr>
          <a:xfrm>
            <a:off x="539552" y="2132856"/>
            <a:ext cx="3168352" cy="4247317"/>
          </a:xfrm>
          <a:prstGeom prst="rect">
            <a:avLst/>
          </a:prstGeom>
          <a:noFill/>
        </p:spPr>
        <p:txBody>
          <a:bodyPr wrap="square" rtlCol="0">
            <a:spAutoFit/>
          </a:bodyPr>
          <a:lstStyle/>
          <a:p>
            <a:pPr marL="285750" indent="-285750">
              <a:buFont typeface="Arial" pitchFamily="34" charset="0"/>
              <a:buChar char="•"/>
            </a:pPr>
            <a:r>
              <a:rPr lang="fr-FR" dirty="0"/>
              <a:t>En bois </a:t>
            </a:r>
          </a:p>
          <a:p>
            <a:pPr marL="285750" indent="-285750">
              <a:buFont typeface="Arial" pitchFamily="34" charset="0"/>
              <a:buChar char="•"/>
            </a:pPr>
            <a:r>
              <a:rPr lang="fr-FR" dirty="0"/>
              <a:t>Réflexion</a:t>
            </a:r>
          </a:p>
          <a:p>
            <a:pPr marL="285750" indent="-285750">
              <a:buFont typeface="Arial" pitchFamily="34" charset="0"/>
              <a:buChar char="•"/>
            </a:pPr>
            <a:r>
              <a:rPr lang="fr-FR" dirty="0"/>
              <a:t>A partir de 10  ans</a:t>
            </a:r>
          </a:p>
          <a:p>
            <a:pPr marL="285750" indent="-285750">
              <a:buFont typeface="Arial" pitchFamily="34" charset="0"/>
              <a:buChar char="•"/>
            </a:pPr>
            <a:r>
              <a:rPr lang="fr-FR" dirty="0"/>
              <a:t>2 joueurs</a:t>
            </a:r>
          </a:p>
          <a:p>
            <a:pPr marL="285750" indent="-285750">
              <a:buFont typeface="Arial" pitchFamily="34" charset="0"/>
              <a:buChar char="•"/>
            </a:pPr>
            <a:r>
              <a:rPr lang="fr-FR" dirty="0"/>
              <a:t>15 minutes</a:t>
            </a:r>
          </a:p>
          <a:p>
            <a:pPr marL="285750" indent="-285750">
              <a:buFont typeface="Arial" pitchFamily="34" charset="0"/>
              <a:buChar char="•"/>
            </a:pPr>
            <a:r>
              <a:rPr lang="fr-FR" dirty="0"/>
              <a:t>45 x 44 cm </a:t>
            </a:r>
          </a:p>
          <a:p>
            <a:pPr marL="285750" indent="-285750">
              <a:buFont typeface="Arial" pitchFamily="34" charset="0"/>
              <a:buChar char="•"/>
            </a:pPr>
            <a:endParaRPr lang="fr-FR" dirty="0"/>
          </a:p>
          <a:p>
            <a:pPr marL="285750" indent="-285750">
              <a:buFont typeface="Arial" pitchFamily="34" charset="0"/>
              <a:buChar char="•"/>
            </a:pPr>
            <a:r>
              <a:rPr lang="fr-FR" dirty="0"/>
              <a:t>But: Placer les cubes de façon à réaliser la meilleure combinaison de poker, en horizontale, verticale ou diagonale</a:t>
            </a:r>
          </a:p>
          <a:p>
            <a:pPr marL="285750" indent="-285750">
              <a:buFont typeface="Arial" pitchFamily="34" charset="0"/>
              <a:buChar char="•"/>
            </a:pPr>
            <a:r>
              <a:rPr lang="fr-FR" dirty="0"/>
              <a:t>Tarif location: 20€</a:t>
            </a:r>
          </a:p>
          <a:p>
            <a:pPr marL="285750" indent="-285750">
              <a:buFont typeface="Arial" pitchFamily="34" charset="0"/>
              <a:buChar char="•"/>
            </a:pPr>
            <a:r>
              <a:rPr lang="fr-FR" dirty="0"/>
              <a:t>Modèle standard: 7€</a:t>
            </a:r>
          </a:p>
          <a:p>
            <a:pPr marL="285750" indent="-285750">
              <a:buFont typeface="Arial" pitchFamily="34" charset="0"/>
              <a:buChar char="•"/>
            </a:pPr>
            <a:r>
              <a:rPr lang="fr-FR" dirty="0"/>
              <a:t>Vente modèle standard:36€</a:t>
            </a:r>
          </a:p>
        </p:txBody>
      </p:sp>
      <p:pic>
        <p:nvPicPr>
          <p:cNvPr id="2" name="Picture 2" descr="D:\mes_documents\WILBOX\site\Images\Will yams géa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2780928"/>
            <a:ext cx="3124675" cy="335184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mes_documents\WILBOX\site\Images\Will yam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2579" y="4149080"/>
            <a:ext cx="2111970" cy="2292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4720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5" y="1916832"/>
            <a:ext cx="3312368" cy="707886"/>
          </a:xfrm>
          <a:prstGeom prst="rect">
            <a:avLst/>
          </a:prstGeom>
          <a:noFill/>
        </p:spPr>
        <p:txBody>
          <a:bodyPr wrap="square" rtlCol="0">
            <a:spAutoFit/>
          </a:bodyPr>
          <a:lstStyle/>
          <a:p>
            <a:pPr algn="ctr"/>
            <a:r>
              <a:rPr lang="fr-FR" sz="4000" b="1" dirty="0"/>
              <a:t>DINGO DISC</a:t>
            </a:r>
          </a:p>
        </p:txBody>
      </p:sp>
      <p:sp>
        <p:nvSpPr>
          <p:cNvPr id="9" name="ZoneTexte 8"/>
          <p:cNvSpPr txBox="1"/>
          <p:nvPr/>
        </p:nvSpPr>
        <p:spPr>
          <a:xfrm>
            <a:off x="1043608" y="2132856"/>
            <a:ext cx="2664296" cy="4524315"/>
          </a:xfrm>
          <a:prstGeom prst="rect">
            <a:avLst/>
          </a:prstGeom>
          <a:noFill/>
        </p:spPr>
        <p:txBody>
          <a:bodyPr wrap="square" rtlCol="0">
            <a:spAutoFit/>
          </a:bodyPr>
          <a:lstStyle/>
          <a:p>
            <a:pPr marL="285750" indent="-285750">
              <a:buFont typeface="Arial" pitchFamily="34" charset="0"/>
              <a:buChar char="•"/>
            </a:pPr>
            <a:r>
              <a:rPr lang="fr-FR" dirty="0"/>
              <a:t>En bois </a:t>
            </a:r>
          </a:p>
          <a:p>
            <a:pPr marL="285750" indent="-285750">
              <a:buFont typeface="Arial" pitchFamily="34" charset="0"/>
              <a:buChar char="•"/>
            </a:pPr>
            <a:r>
              <a:rPr lang="fr-FR" dirty="0"/>
              <a:t>Adresse</a:t>
            </a:r>
          </a:p>
          <a:p>
            <a:pPr marL="285750" indent="-285750">
              <a:buFont typeface="Arial" pitchFamily="34" charset="0"/>
              <a:buChar char="•"/>
            </a:pPr>
            <a:r>
              <a:rPr lang="fr-FR" dirty="0"/>
              <a:t>A partir de 5 ans</a:t>
            </a:r>
          </a:p>
          <a:p>
            <a:pPr marL="285750" indent="-285750">
              <a:buFont typeface="Arial" pitchFamily="34" charset="0"/>
              <a:buChar char="•"/>
            </a:pPr>
            <a:r>
              <a:rPr lang="fr-FR" dirty="0"/>
              <a:t>2 – 6 joueurs</a:t>
            </a:r>
          </a:p>
          <a:p>
            <a:pPr marL="285750" indent="-285750">
              <a:buFont typeface="Arial" pitchFamily="34" charset="0"/>
              <a:buChar char="•"/>
            </a:pPr>
            <a:r>
              <a:rPr lang="fr-FR" dirty="0"/>
              <a:t>15 minutes</a:t>
            </a:r>
          </a:p>
          <a:p>
            <a:pPr marL="285750" indent="-285750">
              <a:buFont typeface="Arial" pitchFamily="34" charset="0"/>
              <a:buChar char="•"/>
            </a:pPr>
            <a:r>
              <a:rPr lang="fr-FR" dirty="0"/>
              <a:t>32 x 32 cm</a:t>
            </a:r>
          </a:p>
          <a:p>
            <a:pPr marL="285750" indent="-285750">
              <a:buFont typeface="Arial" pitchFamily="34" charset="0"/>
              <a:buChar char="•"/>
            </a:pPr>
            <a:endParaRPr lang="fr-FR" dirty="0"/>
          </a:p>
          <a:p>
            <a:pPr marL="285750" indent="-285750">
              <a:buFont typeface="Arial" pitchFamily="34" charset="0"/>
              <a:buChar char="•"/>
            </a:pPr>
            <a:r>
              <a:rPr lang="fr-FR" dirty="0"/>
              <a:t>But: Selon les dés, placer ses pions sur un disque en équilibre sans faire tomber les autres déjà posés.</a:t>
            </a:r>
          </a:p>
          <a:p>
            <a:pPr marL="285750" indent="-285750">
              <a:buFont typeface="Arial" pitchFamily="34" charset="0"/>
              <a:buChar char="•"/>
            </a:pPr>
            <a:endParaRPr lang="fr-FR" dirty="0"/>
          </a:p>
          <a:p>
            <a:pPr marL="285750" indent="-285750">
              <a:buFont typeface="Arial" pitchFamily="34" charset="0"/>
              <a:buChar char="•"/>
            </a:pPr>
            <a:r>
              <a:rPr lang="fr-FR" dirty="0"/>
              <a:t>Tarif location: 25€</a:t>
            </a:r>
          </a:p>
          <a:p>
            <a:pPr marL="285750" indent="-285750">
              <a:buFont typeface="Arial" pitchFamily="34" charset="0"/>
              <a:buChar char="•"/>
            </a:pPr>
            <a:r>
              <a:rPr lang="fr-FR" dirty="0"/>
              <a:t>Tarif vente: sur devis</a:t>
            </a:r>
          </a:p>
          <a:p>
            <a:pPr marL="285750" indent="-285750">
              <a:buFont typeface="Arial" pitchFamily="34" charset="0"/>
              <a:buChar char="•"/>
            </a:pPr>
            <a:endParaRPr lang="fr-FR" dirty="0"/>
          </a:p>
        </p:txBody>
      </p:sp>
      <p:pic>
        <p:nvPicPr>
          <p:cNvPr id="1026" name="Picture 2" descr="D:\mes_documents\WILBOX\site\Images\A transferer\Dingo Disc géa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840037"/>
            <a:ext cx="3772747" cy="382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5429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5" y="1916832"/>
            <a:ext cx="3312368" cy="707886"/>
          </a:xfrm>
          <a:prstGeom prst="rect">
            <a:avLst/>
          </a:prstGeom>
          <a:noFill/>
        </p:spPr>
        <p:txBody>
          <a:bodyPr wrap="square" rtlCol="0">
            <a:spAutoFit/>
          </a:bodyPr>
          <a:lstStyle/>
          <a:p>
            <a:pPr algn="ctr"/>
            <a:r>
              <a:rPr lang="fr-FR" sz="4000" b="1" dirty="0" err="1"/>
              <a:t>Klask</a:t>
            </a:r>
            <a:endParaRPr lang="fr-FR" sz="4000" b="1" dirty="0"/>
          </a:p>
        </p:txBody>
      </p:sp>
      <p:sp>
        <p:nvSpPr>
          <p:cNvPr id="9" name="ZoneTexte 8"/>
          <p:cNvSpPr txBox="1"/>
          <p:nvPr/>
        </p:nvSpPr>
        <p:spPr>
          <a:xfrm>
            <a:off x="611560" y="2132856"/>
            <a:ext cx="3456384" cy="4247317"/>
          </a:xfrm>
          <a:prstGeom prst="rect">
            <a:avLst/>
          </a:prstGeom>
          <a:noFill/>
        </p:spPr>
        <p:txBody>
          <a:bodyPr wrap="square" rtlCol="0">
            <a:spAutoFit/>
          </a:bodyPr>
          <a:lstStyle/>
          <a:p>
            <a:pPr marL="285750" indent="-285750">
              <a:buFont typeface="Arial" pitchFamily="34" charset="0"/>
              <a:buChar char="•"/>
            </a:pPr>
            <a:r>
              <a:rPr lang="fr-FR" dirty="0"/>
              <a:t>En bois </a:t>
            </a:r>
          </a:p>
          <a:p>
            <a:pPr marL="285750" indent="-285750">
              <a:buFont typeface="Arial" pitchFamily="34" charset="0"/>
              <a:buChar char="•"/>
            </a:pPr>
            <a:r>
              <a:rPr lang="fr-FR" dirty="0"/>
              <a:t>Adresse</a:t>
            </a:r>
          </a:p>
          <a:p>
            <a:pPr marL="285750" indent="-285750">
              <a:buFont typeface="Arial" pitchFamily="34" charset="0"/>
              <a:buChar char="•"/>
            </a:pPr>
            <a:r>
              <a:rPr lang="fr-FR" dirty="0"/>
              <a:t>A partir de 8 ans</a:t>
            </a:r>
          </a:p>
          <a:p>
            <a:pPr marL="285750" indent="-285750">
              <a:buFont typeface="Arial" pitchFamily="34" charset="0"/>
              <a:buChar char="•"/>
            </a:pPr>
            <a:r>
              <a:rPr lang="fr-FR" dirty="0"/>
              <a:t>2 joueurs</a:t>
            </a:r>
          </a:p>
          <a:p>
            <a:pPr marL="285750" indent="-285750">
              <a:buFont typeface="Arial" pitchFamily="34" charset="0"/>
              <a:buChar char="•"/>
            </a:pPr>
            <a:r>
              <a:rPr lang="fr-FR" dirty="0"/>
              <a:t>10 minutes</a:t>
            </a:r>
          </a:p>
          <a:p>
            <a:pPr marL="285750" indent="-285750">
              <a:buFont typeface="Arial" pitchFamily="34" charset="0"/>
              <a:buChar char="•"/>
            </a:pPr>
            <a:r>
              <a:rPr lang="fr-FR" dirty="0"/>
              <a:t>40 x 25 cm</a:t>
            </a:r>
          </a:p>
          <a:p>
            <a:pPr marL="285750" indent="-285750">
              <a:buFont typeface="Arial" pitchFamily="34" charset="0"/>
              <a:buChar char="•"/>
            </a:pPr>
            <a:endParaRPr lang="fr-FR" dirty="0"/>
          </a:p>
          <a:p>
            <a:pPr marL="285750" indent="-285750">
              <a:buFont typeface="Arial" pitchFamily="34" charset="0"/>
              <a:buChar char="•"/>
            </a:pPr>
            <a:r>
              <a:rPr lang="fr-FR" dirty="0"/>
              <a:t>But: Marquer 6 points  de trois façons possibles: en marquant, si l’adversaire perd le contrôle de son pion ou si l’adversaire récupère deux aimants blancs.</a:t>
            </a:r>
          </a:p>
          <a:p>
            <a:pPr marL="285750" indent="-285750">
              <a:buFont typeface="Arial" pitchFamily="34" charset="0"/>
              <a:buChar char="•"/>
            </a:pPr>
            <a:endParaRPr lang="fr-FR" dirty="0"/>
          </a:p>
          <a:p>
            <a:pPr marL="285750" indent="-285750">
              <a:buFont typeface="Arial" pitchFamily="34" charset="0"/>
              <a:buChar char="•"/>
            </a:pPr>
            <a:r>
              <a:rPr lang="fr-FR" dirty="0"/>
              <a:t>Tarif location: 10€</a:t>
            </a:r>
          </a:p>
          <a:p>
            <a:endParaRPr lang="fr-FR" dirty="0"/>
          </a:p>
        </p:txBody>
      </p:sp>
      <p:pic>
        <p:nvPicPr>
          <p:cNvPr id="2" name="Picture 3" descr="D:\mes_documents\WILBOX\site\Images\Klas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2961569"/>
            <a:ext cx="4625817" cy="2987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6386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5" y="1916832"/>
            <a:ext cx="3312368" cy="707886"/>
          </a:xfrm>
          <a:prstGeom prst="rect">
            <a:avLst/>
          </a:prstGeom>
          <a:noFill/>
        </p:spPr>
        <p:txBody>
          <a:bodyPr wrap="square" rtlCol="0">
            <a:spAutoFit/>
          </a:bodyPr>
          <a:lstStyle/>
          <a:p>
            <a:pPr algn="ctr"/>
            <a:r>
              <a:rPr lang="fr-FR" sz="4000" b="1" dirty="0" err="1"/>
              <a:t>PiratenBillard</a:t>
            </a:r>
            <a:endParaRPr lang="fr-FR" sz="4000" b="1" dirty="0"/>
          </a:p>
        </p:txBody>
      </p:sp>
      <p:sp>
        <p:nvSpPr>
          <p:cNvPr id="9" name="ZoneTexte 8"/>
          <p:cNvSpPr txBox="1"/>
          <p:nvPr/>
        </p:nvSpPr>
        <p:spPr>
          <a:xfrm>
            <a:off x="1043608" y="2420888"/>
            <a:ext cx="2664296" cy="3970318"/>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Adresse</a:t>
            </a:r>
          </a:p>
          <a:p>
            <a:pPr marL="285750" indent="-285750">
              <a:buFont typeface="Arial" pitchFamily="34" charset="0"/>
              <a:buChar char="•"/>
            </a:pPr>
            <a:r>
              <a:rPr lang="fr-FR" dirty="0"/>
              <a:t>A partir de 8 ans</a:t>
            </a:r>
          </a:p>
          <a:p>
            <a:pPr marL="285750" indent="-285750">
              <a:buFont typeface="Arial" pitchFamily="34" charset="0"/>
              <a:buChar char="•"/>
            </a:pPr>
            <a:r>
              <a:rPr lang="fr-FR" dirty="0"/>
              <a:t>2-4 joueurs</a:t>
            </a:r>
          </a:p>
          <a:p>
            <a:pPr marL="285750" indent="-285750">
              <a:buFont typeface="Arial" pitchFamily="34" charset="0"/>
              <a:buChar char="•"/>
            </a:pPr>
            <a:r>
              <a:rPr lang="fr-FR" dirty="0"/>
              <a:t>20 minutes</a:t>
            </a:r>
          </a:p>
          <a:p>
            <a:pPr marL="285750" indent="-285750">
              <a:buFont typeface="Arial" pitchFamily="34" charset="0"/>
              <a:buChar char="•"/>
            </a:pPr>
            <a:r>
              <a:rPr lang="fr-FR" dirty="0"/>
              <a:t>120 x 120 cm</a:t>
            </a:r>
          </a:p>
          <a:p>
            <a:pPr marL="285750" indent="-285750">
              <a:buFont typeface="Arial" pitchFamily="34" charset="0"/>
              <a:buChar char="•"/>
            </a:pPr>
            <a:endParaRPr lang="fr-FR" dirty="0"/>
          </a:p>
          <a:p>
            <a:pPr marL="285750" indent="-285750">
              <a:buFont typeface="Arial" pitchFamily="34" charset="0"/>
              <a:buChar char="•"/>
            </a:pPr>
            <a:r>
              <a:rPr lang="fr-FR" dirty="0"/>
              <a:t>But: Faire sauter vos billes avec un maillet pour les envoyer de l’autre côté du plateau.</a:t>
            </a:r>
          </a:p>
          <a:p>
            <a:pPr marL="285750" indent="-285750">
              <a:buFont typeface="Arial" pitchFamily="34" charset="0"/>
              <a:buChar char="•"/>
            </a:pPr>
            <a:endParaRPr lang="fr-FR" dirty="0"/>
          </a:p>
          <a:p>
            <a:pPr marL="285750" indent="-285750">
              <a:buFont typeface="Arial" pitchFamily="34" charset="0"/>
              <a:buChar char="•"/>
            </a:pPr>
            <a:r>
              <a:rPr lang="fr-FR" dirty="0"/>
              <a:t>Tarif location: 20€</a:t>
            </a:r>
          </a:p>
          <a:p>
            <a:endParaRPr lang="fr-FR" dirty="0"/>
          </a:p>
        </p:txBody>
      </p:sp>
      <p:pic>
        <p:nvPicPr>
          <p:cNvPr id="2051" name="Picture 3" descr="G:\MES IMAGES\A garder\WILBOX\Piratenbillard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0693" y="2624718"/>
            <a:ext cx="4123771" cy="4104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2618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5" y="1916832"/>
            <a:ext cx="3312368" cy="707886"/>
          </a:xfrm>
          <a:prstGeom prst="rect">
            <a:avLst/>
          </a:prstGeom>
          <a:noFill/>
        </p:spPr>
        <p:txBody>
          <a:bodyPr wrap="square" rtlCol="0">
            <a:spAutoFit/>
          </a:bodyPr>
          <a:lstStyle/>
          <a:p>
            <a:pPr algn="ctr"/>
            <a:r>
              <a:rPr lang="fr-FR" sz="4000" b="1" dirty="0"/>
              <a:t>Push</a:t>
            </a:r>
          </a:p>
        </p:txBody>
      </p:sp>
      <p:sp>
        <p:nvSpPr>
          <p:cNvPr id="9" name="ZoneTexte 8"/>
          <p:cNvSpPr txBox="1"/>
          <p:nvPr/>
        </p:nvSpPr>
        <p:spPr>
          <a:xfrm>
            <a:off x="827584" y="2420888"/>
            <a:ext cx="3168352" cy="3970318"/>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Adresse et stratégie</a:t>
            </a:r>
          </a:p>
          <a:p>
            <a:pPr marL="285750" indent="-285750">
              <a:buFont typeface="Arial" pitchFamily="34" charset="0"/>
              <a:buChar char="•"/>
            </a:pPr>
            <a:r>
              <a:rPr lang="fr-FR" dirty="0"/>
              <a:t>A partir de 8 ans</a:t>
            </a:r>
          </a:p>
          <a:p>
            <a:pPr marL="285750" indent="-285750">
              <a:buFont typeface="Arial" pitchFamily="34" charset="0"/>
              <a:buChar char="•"/>
            </a:pPr>
            <a:r>
              <a:rPr lang="fr-FR" dirty="0"/>
              <a:t>2-4 joueurs</a:t>
            </a:r>
          </a:p>
          <a:p>
            <a:pPr marL="285750" indent="-285750">
              <a:buFont typeface="Arial" pitchFamily="34" charset="0"/>
              <a:buChar char="•"/>
            </a:pPr>
            <a:r>
              <a:rPr lang="fr-FR" dirty="0"/>
              <a:t>20 minutes</a:t>
            </a:r>
          </a:p>
          <a:p>
            <a:pPr marL="285750" indent="-285750">
              <a:buFont typeface="Arial" pitchFamily="34" charset="0"/>
              <a:buChar char="•"/>
            </a:pPr>
            <a:r>
              <a:rPr lang="fr-FR" dirty="0"/>
              <a:t>100 x 100 cm</a:t>
            </a:r>
          </a:p>
          <a:p>
            <a:pPr marL="285750" indent="-285750">
              <a:buFont typeface="Arial" pitchFamily="34" charset="0"/>
              <a:buChar char="•"/>
            </a:pPr>
            <a:endParaRPr lang="fr-FR" dirty="0"/>
          </a:p>
          <a:p>
            <a:pPr marL="285750" indent="-285750">
              <a:buFont typeface="Arial" pitchFamily="34" charset="0"/>
              <a:buChar char="•"/>
            </a:pPr>
            <a:r>
              <a:rPr lang="fr-FR" dirty="0"/>
              <a:t>But: Envoyer par pichenettes vos palets de couleur dans un trou. Plus celui-ci est loin, plus vous marquez de points.</a:t>
            </a:r>
          </a:p>
          <a:p>
            <a:pPr marL="285750" indent="-285750">
              <a:buFont typeface="Arial" pitchFamily="34" charset="0"/>
              <a:buChar char="•"/>
            </a:pPr>
            <a:endParaRPr lang="fr-FR" dirty="0"/>
          </a:p>
          <a:p>
            <a:pPr marL="285750" indent="-285750">
              <a:buFont typeface="Arial" pitchFamily="34" charset="0"/>
              <a:buChar char="•"/>
            </a:pPr>
            <a:r>
              <a:rPr lang="fr-FR" dirty="0"/>
              <a:t>Tarif location: 15€</a:t>
            </a:r>
          </a:p>
        </p:txBody>
      </p:sp>
      <p:pic>
        <p:nvPicPr>
          <p:cNvPr id="3075" name="Picture 3" descr="G:\MES IMAGES\A garder\WILBOX\Push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2719978"/>
            <a:ext cx="4032448" cy="3949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7655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5" y="1916832"/>
            <a:ext cx="3312368" cy="707886"/>
          </a:xfrm>
          <a:prstGeom prst="rect">
            <a:avLst/>
          </a:prstGeom>
          <a:noFill/>
        </p:spPr>
        <p:txBody>
          <a:bodyPr wrap="square" rtlCol="0">
            <a:spAutoFit/>
          </a:bodyPr>
          <a:lstStyle/>
          <a:p>
            <a:pPr algn="ctr"/>
            <a:r>
              <a:rPr lang="fr-FR" sz="4000" b="1" dirty="0" err="1"/>
              <a:t>Avalam</a:t>
            </a:r>
            <a:endParaRPr lang="fr-FR" sz="4000" b="1" dirty="0"/>
          </a:p>
        </p:txBody>
      </p:sp>
      <p:sp>
        <p:nvSpPr>
          <p:cNvPr id="9" name="ZoneTexte 8"/>
          <p:cNvSpPr txBox="1"/>
          <p:nvPr/>
        </p:nvSpPr>
        <p:spPr>
          <a:xfrm>
            <a:off x="611560" y="2420888"/>
            <a:ext cx="3600400" cy="4247317"/>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Adresse et stratégie</a:t>
            </a:r>
          </a:p>
          <a:p>
            <a:pPr marL="285750" indent="-285750">
              <a:buFont typeface="Arial" pitchFamily="34" charset="0"/>
              <a:buChar char="•"/>
            </a:pPr>
            <a:r>
              <a:rPr lang="fr-FR" dirty="0"/>
              <a:t>A partir de 7 ans</a:t>
            </a:r>
          </a:p>
          <a:p>
            <a:pPr marL="285750" indent="-285750">
              <a:buFont typeface="Arial" pitchFamily="34" charset="0"/>
              <a:buChar char="•"/>
            </a:pPr>
            <a:r>
              <a:rPr lang="fr-FR" dirty="0"/>
              <a:t>2 joueurs</a:t>
            </a:r>
          </a:p>
          <a:p>
            <a:pPr marL="285750" indent="-285750">
              <a:buFont typeface="Arial" pitchFamily="34" charset="0"/>
              <a:buChar char="•"/>
            </a:pPr>
            <a:r>
              <a:rPr lang="fr-FR" dirty="0"/>
              <a:t>20 minutes</a:t>
            </a:r>
          </a:p>
          <a:p>
            <a:pPr marL="285750" indent="-285750">
              <a:buFont typeface="Arial" pitchFamily="34" charset="0"/>
              <a:buChar char="•"/>
            </a:pPr>
            <a:r>
              <a:rPr lang="fr-FR" dirty="0"/>
              <a:t>100 x 100 cm</a:t>
            </a:r>
          </a:p>
          <a:p>
            <a:pPr marL="285750" indent="-285750">
              <a:buFont typeface="Arial" pitchFamily="34" charset="0"/>
              <a:buChar char="•"/>
            </a:pPr>
            <a:endParaRPr lang="fr-FR" dirty="0"/>
          </a:p>
          <a:p>
            <a:pPr marL="285750" indent="-285750">
              <a:buFont typeface="Arial" pitchFamily="34" charset="0"/>
              <a:buChar char="•"/>
            </a:pPr>
            <a:r>
              <a:rPr lang="fr-FR" dirty="0"/>
              <a:t>But: Jouez un jeton pour faire de piles de 5 maximum. En fin de partie, la couleur au dessus de la pile détermine le joueur qui a le point.</a:t>
            </a:r>
          </a:p>
          <a:p>
            <a:pPr marL="285750" indent="-285750">
              <a:buFont typeface="Arial" pitchFamily="34" charset="0"/>
              <a:buChar char="•"/>
            </a:pPr>
            <a:endParaRPr lang="fr-FR" dirty="0"/>
          </a:p>
          <a:p>
            <a:pPr marL="285750" indent="-285750">
              <a:buFont typeface="Arial" pitchFamily="34" charset="0"/>
              <a:buChar char="•"/>
            </a:pPr>
            <a:r>
              <a:rPr lang="fr-FR" dirty="0"/>
              <a:t>Tarif location: 20€</a:t>
            </a:r>
          </a:p>
          <a:p>
            <a:endParaRPr lang="fr-FR" dirty="0"/>
          </a:p>
        </p:txBody>
      </p:sp>
      <p:pic>
        <p:nvPicPr>
          <p:cNvPr id="3074" name="Picture 2" descr="D:\mes_documents\WILBOX\site\Images\Jeux sous outil capture\Avalam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9860" y="2780928"/>
            <a:ext cx="4356885"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336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5" y="1916832"/>
            <a:ext cx="3312368" cy="707886"/>
          </a:xfrm>
          <a:prstGeom prst="rect">
            <a:avLst/>
          </a:prstGeom>
          <a:noFill/>
        </p:spPr>
        <p:txBody>
          <a:bodyPr wrap="square" rtlCol="0">
            <a:spAutoFit/>
          </a:bodyPr>
          <a:lstStyle/>
          <a:p>
            <a:pPr algn="ctr"/>
            <a:r>
              <a:rPr lang="fr-FR" sz="4000" b="1" dirty="0"/>
              <a:t>QUARTO</a:t>
            </a:r>
          </a:p>
        </p:txBody>
      </p:sp>
      <p:sp>
        <p:nvSpPr>
          <p:cNvPr id="9" name="ZoneTexte 8"/>
          <p:cNvSpPr txBox="1"/>
          <p:nvPr/>
        </p:nvSpPr>
        <p:spPr>
          <a:xfrm>
            <a:off x="899593" y="2420888"/>
            <a:ext cx="2736302" cy="4524315"/>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Réflexion / Abstrait</a:t>
            </a:r>
          </a:p>
          <a:p>
            <a:pPr marL="285750" indent="-285750">
              <a:buFont typeface="Arial" pitchFamily="34" charset="0"/>
              <a:buChar char="•"/>
            </a:pPr>
            <a:r>
              <a:rPr lang="fr-FR" dirty="0"/>
              <a:t>A partir de 6 ans</a:t>
            </a:r>
          </a:p>
          <a:p>
            <a:pPr marL="285750" indent="-285750">
              <a:buFont typeface="Arial" pitchFamily="34" charset="0"/>
              <a:buChar char="•"/>
            </a:pPr>
            <a:r>
              <a:rPr lang="fr-FR" dirty="0"/>
              <a:t>2 joueurs</a:t>
            </a:r>
          </a:p>
          <a:p>
            <a:pPr marL="285750" indent="-285750">
              <a:buFont typeface="Arial" pitchFamily="34" charset="0"/>
              <a:buChar char="•"/>
            </a:pPr>
            <a:r>
              <a:rPr lang="fr-FR" dirty="0"/>
              <a:t>15 minutes</a:t>
            </a:r>
          </a:p>
          <a:p>
            <a:pPr marL="285750" indent="-285750">
              <a:buFont typeface="Arial" pitchFamily="34" charset="0"/>
              <a:buChar char="•"/>
            </a:pPr>
            <a:r>
              <a:rPr lang="fr-FR" dirty="0"/>
              <a:t>65 x 65 cm</a:t>
            </a:r>
          </a:p>
          <a:p>
            <a:pPr marL="285750" indent="-285750">
              <a:buFont typeface="Arial" pitchFamily="34" charset="0"/>
              <a:buChar char="•"/>
            </a:pPr>
            <a:endParaRPr lang="fr-FR" dirty="0"/>
          </a:p>
          <a:p>
            <a:pPr marL="285750" indent="-285750">
              <a:buFont typeface="Arial" pitchFamily="34" charset="0"/>
              <a:buChar char="•"/>
            </a:pPr>
            <a:r>
              <a:rPr lang="fr-FR" dirty="0"/>
              <a:t>But: Aligner quatre pièces identiques soit par sa taille, sa couleur, sa forme ou son sommet.</a:t>
            </a:r>
          </a:p>
          <a:p>
            <a:pPr marL="285750" indent="-285750">
              <a:buFont typeface="Arial" pitchFamily="34" charset="0"/>
              <a:buChar char="•"/>
            </a:pPr>
            <a:endParaRPr lang="fr-FR" dirty="0"/>
          </a:p>
          <a:p>
            <a:pPr marL="285750" indent="-285750">
              <a:buFont typeface="Arial" pitchFamily="34" charset="0"/>
              <a:buChar char="•"/>
            </a:pPr>
            <a:r>
              <a:rPr lang="fr-FR" dirty="0"/>
              <a:t>Tarif location: 25€</a:t>
            </a:r>
          </a:p>
          <a:p>
            <a:pPr marL="285750" indent="-285750">
              <a:buFont typeface="Arial" pitchFamily="34" charset="0"/>
              <a:buChar char="•"/>
            </a:pPr>
            <a:r>
              <a:rPr lang="fr-FR" dirty="0"/>
              <a:t>Tarif vente: 350€</a:t>
            </a:r>
          </a:p>
          <a:p>
            <a:pPr marL="285750" indent="-285750">
              <a:buFont typeface="Arial" pitchFamily="34" charset="0"/>
              <a:buChar char="•"/>
            </a:pPr>
            <a:endParaRPr lang="fr-FR"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5895" y="2657372"/>
            <a:ext cx="5376141" cy="3507932"/>
          </a:xfrm>
          <a:prstGeom prst="rect">
            <a:avLst/>
          </a:prstGeom>
        </p:spPr>
      </p:pic>
    </p:spTree>
    <p:extLst>
      <p:ext uri="{BB962C8B-B14F-4D97-AF65-F5344CB8AC3E}">
        <p14:creationId xmlns:p14="http://schemas.microsoft.com/office/powerpoint/2010/main" val="17571007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5" y="1916832"/>
            <a:ext cx="3312368" cy="707886"/>
          </a:xfrm>
          <a:prstGeom prst="rect">
            <a:avLst/>
          </a:prstGeom>
          <a:noFill/>
        </p:spPr>
        <p:txBody>
          <a:bodyPr wrap="square" rtlCol="0">
            <a:spAutoFit/>
          </a:bodyPr>
          <a:lstStyle/>
          <a:p>
            <a:pPr algn="ctr"/>
            <a:r>
              <a:rPr lang="fr-FR" sz="4000" b="1" dirty="0"/>
              <a:t>KULAMI</a:t>
            </a:r>
          </a:p>
        </p:txBody>
      </p:sp>
      <p:sp>
        <p:nvSpPr>
          <p:cNvPr id="9" name="ZoneTexte 8"/>
          <p:cNvSpPr txBox="1"/>
          <p:nvPr/>
        </p:nvSpPr>
        <p:spPr>
          <a:xfrm>
            <a:off x="611560" y="2420888"/>
            <a:ext cx="3456384" cy="3970318"/>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Stratégie</a:t>
            </a:r>
          </a:p>
          <a:p>
            <a:pPr marL="285750" indent="-285750">
              <a:buFont typeface="Arial" pitchFamily="34" charset="0"/>
              <a:buChar char="•"/>
            </a:pPr>
            <a:r>
              <a:rPr lang="fr-FR" dirty="0"/>
              <a:t>A partir de 7 ans</a:t>
            </a:r>
          </a:p>
          <a:p>
            <a:pPr marL="285750" indent="-285750">
              <a:buFont typeface="Arial" pitchFamily="34" charset="0"/>
              <a:buChar char="•"/>
            </a:pPr>
            <a:r>
              <a:rPr lang="fr-FR" dirty="0"/>
              <a:t>2 joueurs</a:t>
            </a:r>
          </a:p>
          <a:p>
            <a:pPr marL="285750" indent="-285750">
              <a:buFont typeface="Arial" pitchFamily="34" charset="0"/>
              <a:buChar char="•"/>
            </a:pPr>
            <a:r>
              <a:rPr lang="fr-FR" dirty="0"/>
              <a:t>20 minutes</a:t>
            </a:r>
          </a:p>
          <a:p>
            <a:pPr marL="285750" indent="-285750">
              <a:buFont typeface="Arial" pitchFamily="34" charset="0"/>
              <a:buChar char="•"/>
            </a:pPr>
            <a:r>
              <a:rPr lang="fr-FR" dirty="0"/>
              <a:t>100 x 100 cm</a:t>
            </a:r>
          </a:p>
          <a:p>
            <a:pPr marL="285750" indent="-285750">
              <a:buFont typeface="Arial" pitchFamily="34" charset="0"/>
              <a:buChar char="•"/>
            </a:pPr>
            <a:endParaRPr lang="fr-FR" dirty="0"/>
          </a:p>
          <a:p>
            <a:pPr marL="285750" indent="-285750">
              <a:buFont typeface="Arial" pitchFamily="34" charset="0"/>
              <a:buChar char="•"/>
            </a:pPr>
            <a:r>
              <a:rPr lang="fr-FR" dirty="0"/>
              <a:t>But: Chaque joueur à tour de rôle doit poser une de ses billes dans l’alignement de la bille précédente, mais jamais sur les deux dernières tuiles occupées.</a:t>
            </a:r>
          </a:p>
          <a:p>
            <a:pPr marL="285750" indent="-285750">
              <a:buFont typeface="Arial" pitchFamily="34" charset="0"/>
              <a:buChar char="•"/>
            </a:pPr>
            <a:endParaRPr lang="fr-FR" dirty="0"/>
          </a:p>
          <a:p>
            <a:pPr marL="285750" indent="-285750">
              <a:buFont typeface="Arial" pitchFamily="34" charset="0"/>
              <a:buChar char="•"/>
            </a:pPr>
            <a:r>
              <a:rPr lang="fr-FR" dirty="0"/>
              <a:t>Tarif location: 15€</a:t>
            </a:r>
          </a:p>
        </p:txBody>
      </p:sp>
      <p:pic>
        <p:nvPicPr>
          <p:cNvPr id="4098" name="Picture 2" descr="D:\mes_documents\WILBOX\site\Images\Jeux sous outil capture\Kulami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6319" y="2624718"/>
            <a:ext cx="4022145" cy="4022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4555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4572000" y="1916832"/>
            <a:ext cx="3916763" cy="707886"/>
          </a:xfrm>
          <a:prstGeom prst="rect">
            <a:avLst/>
          </a:prstGeom>
          <a:noFill/>
        </p:spPr>
        <p:txBody>
          <a:bodyPr wrap="square" rtlCol="0">
            <a:spAutoFit/>
          </a:bodyPr>
          <a:lstStyle/>
          <a:p>
            <a:pPr algn="ctr"/>
            <a:r>
              <a:rPr lang="fr-FR" sz="4000" b="1" dirty="0"/>
              <a:t>Fermez la boîte</a:t>
            </a:r>
          </a:p>
        </p:txBody>
      </p:sp>
      <p:sp>
        <p:nvSpPr>
          <p:cNvPr id="9" name="ZoneTexte 8"/>
          <p:cNvSpPr txBox="1"/>
          <p:nvPr/>
        </p:nvSpPr>
        <p:spPr>
          <a:xfrm>
            <a:off x="611560" y="2420888"/>
            <a:ext cx="3456384" cy="3139321"/>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Jeu de comptoir</a:t>
            </a:r>
          </a:p>
          <a:p>
            <a:pPr marL="285750" indent="-285750">
              <a:buFont typeface="Arial" pitchFamily="34" charset="0"/>
              <a:buChar char="•"/>
            </a:pPr>
            <a:r>
              <a:rPr lang="fr-FR" dirty="0"/>
              <a:t>A partir de 7 ans</a:t>
            </a:r>
          </a:p>
          <a:p>
            <a:pPr marL="285750" indent="-285750">
              <a:buFont typeface="Arial" pitchFamily="34" charset="0"/>
              <a:buChar char="•"/>
            </a:pPr>
            <a:r>
              <a:rPr lang="fr-FR" dirty="0"/>
              <a:t>2 joueurs et plus</a:t>
            </a:r>
          </a:p>
          <a:p>
            <a:pPr marL="285750" indent="-285750">
              <a:buFont typeface="Arial" pitchFamily="34" charset="0"/>
              <a:buChar char="•"/>
            </a:pPr>
            <a:r>
              <a:rPr lang="fr-FR" dirty="0"/>
              <a:t>15 minutes</a:t>
            </a:r>
          </a:p>
          <a:p>
            <a:pPr marL="285750" indent="-285750">
              <a:buFont typeface="Arial" pitchFamily="34" charset="0"/>
              <a:buChar char="•"/>
            </a:pPr>
            <a:r>
              <a:rPr lang="fr-FR" dirty="0"/>
              <a:t>60 x 25 cm</a:t>
            </a:r>
          </a:p>
          <a:p>
            <a:pPr marL="285750" indent="-285750">
              <a:buFont typeface="Arial" pitchFamily="34" charset="0"/>
              <a:buChar char="•"/>
            </a:pPr>
            <a:endParaRPr lang="fr-FR" dirty="0"/>
          </a:p>
          <a:p>
            <a:pPr marL="285750" indent="-285750">
              <a:buFont typeface="Arial" pitchFamily="34" charset="0"/>
              <a:buChar char="•"/>
            </a:pPr>
            <a:r>
              <a:rPr lang="fr-FR" dirty="0"/>
              <a:t>But: Abaissez les clapets  en fonction de la somme des dés. </a:t>
            </a:r>
          </a:p>
          <a:p>
            <a:pPr marL="285750" indent="-285750">
              <a:buFont typeface="Arial" pitchFamily="34" charset="0"/>
              <a:buChar char="•"/>
            </a:pPr>
            <a:endParaRPr lang="fr-FR" dirty="0"/>
          </a:p>
          <a:p>
            <a:pPr marL="285750" indent="-285750">
              <a:buFont typeface="Arial" pitchFamily="34" charset="0"/>
              <a:buChar char="•"/>
            </a:pPr>
            <a:r>
              <a:rPr lang="fr-FR" dirty="0"/>
              <a:t>Tarif location: 10€</a:t>
            </a:r>
          </a:p>
        </p:txBody>
      </p:sp>
      <p:pic>
        <p:nvPicPr>
          <p:cNvPr id="6146" name="Picture 2" descr="D:\mes_documents\WILBOX\site\Images\Fermez la boite géa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3068960"/>
            <a:ext cx="3456384"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877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4572000" y="1916832"/>
            <a:ext cx="3916763" cy="1323439"/>
          </a:xfrm>
          <a:prstGeom prst="rect">
            <a:avLst/>
          </a:prstGeom>
          <a:noFill/>
        </p:spPr>
        <p:txBody>
          <a:bodyPr wrap="square" rtlCol="0">
            <a:spAutoFit/>
          </a:bodyPr>
          <a:lstStyle/>
          <a:p>
            <a:pPr algn="ctr"/>
            <a:r>
              <a:rPr lang="fr-FR" sz="4000" b="1" dirty="0"/>
              <a:t>Mange Pions ou 6 qui perd</a:t>
            </a:r>
          </a:p>
        </p:txBody>
      </p:sp>
      <p:sp>
        <p:nvSpPr>
          <p:cNvPr id="9" name="ZoneTexte 8"/>
          <p:cNvSpPr txBox="1"/>
          <p:nvPr/>
        </p:nvSpPr>
        <p:spPr>
          <a:xfrm>
            <a:off x="611560" y="2420888"/>
            <a:ext cx="3456384" cy="4247317"/>
          </a:xfrm>
          <a:prstGeom prst="rect">
            <a:avLst/>
          </a:prstGeom>
          <a:noFill/>
        </p:spPr>
        <p:txBody>
          <a:bodyPr wrap="square" rtlCol="0">
            <a:spAutoFit/>
          </a:bodyPr>
          <a:lstStyle/>
          <a:p>
            <a:pPr marL="285750" indent="-285750">
              <a:buFont typeface="Arial" pitchFamily="34" charset="0"/>
              <a:buChar char="•"/>
            </a:pPr>
            <a:r>
              <a:rPr lang="fr-FR" dirty="0"/>
              <a:t>En bois</a:t>
            </a:r>
          </a:p>
          <a:p>
            <a:pPr marL="285750" indent="-285750">
              <a:buFont typeface="Arial" pitchFamily="34" charset="0"/>
              <a:buChar char="•"/>
            </a:pPr>
            <a:r>
              <a:rPr lang="fr-FR" dirty="0"/>
              <a:t>Jeu de dés</a:t>
            </a:r>
          </a:p>
          <a:p>
            <a:pPr marL="285750" indent="-285750">
              <a:buFont typeface="Arial" pitchFamily="34" charset="0"/>
              <a:buChar char="•"/>
            </a:pPr>
            <a:r>
              <a:rPr lang="fr-FR" dirty="0"/>
              <a:t>A partir de 7 ans</a:t>
            </a:r>
          </a:p>
          <a:p>
            <a:pPr marL="285750" indent="-285750">
              <a:buFont typeface="Arial" pitchFamily="34" charset="0"/>
              <a:buChar char="•"/>
            </a:pPr>
            <a:r>
              <a:rPr lang="fr-FR" dirty="0"/>
              <a:t>2 joueurs et plus</a:t>
            </a:r>
          </a:p>
          <a:p>
            <a:pPr marL="285750" indent="-285750">
              <a:buFont typeface="Arial" pitchFamily="34" charset="0"/>
              <a:buChar char="•"/>
            </a:pPr>
            <a:r>
              <a:rPr lang="fr-FR" dirty="0"/>
              <a:t>15 minutes</a:t>
            </a:r>
          </a:p>
          <a:p>
            <a:pPr marL="285750" indent="-285750">
              <a:buFont typeface="Arial" pitchFamily="34" charset="0"/>
              <a:buChar char="•"/>
            </a:pPr>
            <a:r>
              <a:rPr lang="fr-FR" dirty="0"/>
              <a:t>60 x 25 cm</a:t>
            </a:r>
          </a:p>
          <a:p>
            <a:pPr marL="285750" indent="-285750">
              <a:buFont typeface="Arial" pitchFamily="34" charset="0"/>
              <a:buChar char="•"/>
            </a:pPr>
            <a:endParaRPr lang="fr-FR" dirty="0"/>
          </a:p>
          <a:p>
            <a:pPr marL="285750" indent="-285750">
              <a:buFont typeface="Arial" pitchFamily="34" charset="0"/>
              <a:buChar char="•"/>
            </a:pPr>
            <a:r>
              <a:rPr lang="fr-FR" dirty="0"/>
              <a:t>But: Placer un pion en fonction de son résultat au lancer de dé. Si la case est déjà occupée, on récupère le pion qui est dessus. Il ne faut plus avoir de pion pour remporter la partie. </a:t>
            </a:r>
          </a:p>
          <a:p>
            <a:pPr marL="285750" indent="-285750">
              <a:buFont typeface="Arial" pitchFamily="34" charset="0"/>
              <a:buChar char="•"/>
            </a:pPr>
            <a:endParaRPr lang="fr-FR" dirty="0"/>
          </a:p>
          <a:p>
            <a:pPr marL="285750" indent="-285750">
              <a:buFont typeface="Arial" pitchFamily="34" charset="0"/>
              <a:buChar char="•"/>
            </a:pPr>
            <a:r>
              <a:rPr lang="fr-FR" dirty="0"/>
              <a:t>Tarif location: 5€</a:t>
            </a:r>
          </a:p>
        </p:txBody>
      </p:sp>
      <p:pic>
        <p:nvPicPr>
          <p:cNvPr id="8194" name="Picture 2" descr="D:\mes_documents\WILBOX\site\Images\Mange pi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0345" y="3400300"/>
            <a:ext cx="4532135" cy="3125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2240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4572000" y="1916832"/>
            <a:ext cx="3916763" cy="707886"/>
          </a:xfrm>
          <a:prstGeom prst="rect">
            <a:avLst/>
          </a:prstGeom>
          <a:noFill/>
        </p:spPr>
        <p:txBody>
          <a:bodyPr wrap="square" rtlCol="0">
            <a:spAutoFit/>
          </a:bodyPr>
          <a:lstStyle/>
          <a:p>
            <a:pPr algn="ctr"/>
            <a:r>
              <a:rPr lang="fr-FR" sz="4000" b="1" dirty="0"/>
              <a:t>Top the </a:t>
            </a:r>
            <a:r>
              <a:rPr lang="fr-FR" sz="4000" b="1" dirty="0" err="1"/>
              <a:t>Bottle</a:t>
            </a:r>
            <a:endParaRPr lang="fr-FR" sz="4000" b="1" dirty="0"/>
          </a:p>
        </p:txBody>
      </p:sp>
      <p:sp>
        <p:nvSpPr>
          <p:cNvPr id="9" name="ZoneTexte 8"/>
          <p:cNvSpPr txBox="1"/>
          <p:nvPr/>
        </p:nvSpPr>
        <p:spPr>
          <a:xfrm>
            <a:off x="611560" y="2420888"/>
            <a:ext cx="3456384" cy="3416320"/>
          </a:xfrm>
          <a:prstGeom prst="rect">
            <a:avLst/>
          </a:prstGeom>
          <a:noFill/>
        </p:spPr>
        <p:txBody>
          <a:bodyPr wrap="square" rtlCol="0">
            <a:spAutoFit/>
          </a:bodyPr>
          <a:lstStyle/>
          <a:p>
            <a:pPr marL="285750" indent="-285750">
              <a:buFont typeface="Arial" pitchFamily="34" charset="0"/>
              <a:buChar char="•"/>
            </a:pPr>
            <a:r>
              <a:rPr lang="fr-FR" dirty="0"/>
              <a:t>En bois</a:t>
            </a:r>
          </a:p>
          <a:p>
            <a:pPr marL="285750" indent="-285750">
              <a:buFont typeface="Arial" pitchFamily="34" charset="0"/>
              <a:buChar char="•"/>
            </a:pPr>
            <a:r>
              <a:rPr lang="fr-FR" dirty="0"/>
              <a:t>Jeu de placement</a:t>
            </a:r>
          </a:p>
          <a:p>
            <a:pPr marL="285750" indent="-285750">
              <a:buFont typeface="Arial" pitchFamily="34" charset="0"/>
              <a:buChar char="•"/>
            </a:pPr>
            <a:r>
              <a:rPr lang="fr-FR" dirty="0"/>
              <a:t>A partir de 6 ans</a:t>
            </a:r>
          </a:p>
          <a:p>
            <a:pPr marL="285750" indent="-285750">
              <a:buFont typeface="Arial" pitchFamily="34" charset="0"/>
              <a:buChar char="•"/>
            </a:pPr>
            <a:r>
              <a:rPr lang="fr-FR" dirty="0"/>
              <a:t>2 à 4 joueurs</a:t>
            </a:r>
          </a:p>
          <a:p>
            <a:pPr marL="285750" indent="-285750">
              <a:buFont typeface="Arial" pitchFamily="34" charset="0"/>
              <a:buChar char="•"/>
            </a:pPr>
            <a:r>
              <a:rPr lang="fr-FR" dirty="0"/>
              <a:t>10 minutes</a:t>
            </a:r>
          </a:p>
          <a:p>
            <a:pPr marL="285750" indent="-285750">
              <a:buFont typeface="Arial" pitchFamily="34" charset="0"/>
              <a:buChar char="•"/>
            </a:pPr>
            <a:r>
              <a:rPr lang="fr-FR" dirty="0"/>
              <a:t>20 cm</a:t>
            </a:r>
          </a:p>
          <a:p>
            <a:pPr marL="285750" indent="-285750">
              <a:buFont typeface="Arial" pitchFamily="34" charset="0"/>
              <a:buChar char="•"/>
            </a:pPr>
            <a:endParaRPr lang="fr-FR" dirty="0"/>
          </a:p>
          <a:p>
            <a:pPr marL="285750" indent="-285750">
              <a:buFont typeface="Arial" pitchFamily="34" charset="0"/>
              <a:buChar char="•"/>
            </a:pPr>
            <a:r>
              <a:rPr lang="fr-FR" dirty="0"/>
              <a:t>But: Placer un de vos pions sur la bouteille en évitant d’en faire tomber</a:t>
            </a:r>
          </a:p>
          <a:p>
            <a:pPr marL="285750" indent="-285750">
              <a:buFont typeface="Arial" pitchFamily="34" charset="0"/>
              <a:buChar char="•"/>
            </a:pPr>
            <a:endParaRPr lang="fr-FR" dirty="0"/>
          </a:p>
          <a:p>
            <a:pPr marL="285750" indent="-285750">
              <a:buFont typeface="Arial" pitchFamily="34" charset="0"/>
              <a:buChar char="•"/>
            </a:pPr>
            <a:r>
              <a:rPr lang="fr-FR" dirty="0"/>
              <a:t>Tarif location: 3€</a:t>
            </a:r>
          </a:p>
        </p:txBody>
      </p:sp>
      <p:pic>
        <p:nvPicPr>
          <p:cNvPr id="3" name="Image 2" descr="Une image contenant table, fauteuil, guéridon&#10;&#10;Description générée automatiquement">
            <a:extLst>
              <a:ext uri="{FF2B5EF4-FFF2-40B4-BE49-F238E27FC236}">
                <a16:creationId xmlns:a16="http://schemas.microsoft.com/office/drawing/2014/main" id="{5DECEC54-9C29-0C4E-27CE-3E50EDAC14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3324" y="2924944"/>
            <a:ext cx="3775100" cy="3820212"/>
          </a:xfrm>
          <a:prstGeom prst="rect">
            <a:avLst/>
          </a:prstGeom>
        </p:spPr>
      </p:pic>
    </p:spTree>
    <p:extLst>
      <p:ext uri="{BB962C8B-B14F-4D97-AF65-F5344CB8AC3E}">
        <p14:creationId xmlns:p14="http://schemas.microsoft.com/office/powerpoint/2010/main" val="7822751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5" y="1916832"/>
            <a:ext cx="3312368" cy="707886"/>
          </a:xfrm>
          <a:prstGeom prst="rect">
            <a:avLst/>
          </a:prstGeom>
          <a:noFill/>
        </p:spPr>
        <p:txBody>
          <a:bodyPr wrap="square" rtlCol="0">
            <a:spAutoFit/>
          </a:bodyPr>
          <a:lstStyle/>
          <a:p>
            <a:pPr algn="ctr"/>
            <a:r>
              <a:rPr lang="fr-FR" sz="4000" b="1" dirty="0" err="1"/>
              <a:t>Pontu</a:t>
            </a:r>
            <a:endParaRPr lang="fr-FR" sz="4000" b="1" dirty="0"/>
          </a:p>
        </p:txBody>
      </p:sp>
      <p:sp>
        <p:nvSpPr>
          <p:cNvPr id="9" name="ZoneTexte 8"/>
          <p:cNvSpPr txBox="1"/>
          <p:nvPr/>
        </p:nvSpPr>
        <p:spPr>
          <a:xfrm>
            <a:off x="611560" y="2420888"/>
            <a:ext cx="3384376" cy="4247317"/>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Réflexion</a:t>
            </a:r>
          </a:p>
          <a:p>
            <a:pPr marL="285750" indent="-285750">
              <a:buFont typeface="Arial" pitchFamily="34" charset="0"/>
              <a:buChar char="•"/>
            </a:pPr>
            <a:r>
              <a:rPr lang="fr-FR" dirty="0"/>
              <a:t>A partir de 7 ans</a:t>
            </a:r>
          </a:p>
          <a:p>
            <a:pPr marL="285750" indent="-285750">
              <a:buFont typeface="Arial" pitchFamily="34" charset="0"/>
              <a:buChar char="•"/>
            </a:pPr>
            <a:r>
              <a:rPr lang="fr-FR" dirty="0"/>
              <a:t>2 à 4 joueurs</a:t>
            </a:r>
          </a:p>
          <a:p>
            <a:pPr marL="285750" indent="-285750">
              <a:buFont typeface="Arial" pitchFamily="34" charset="0"/>
              <a:buChar char="•"/>
            </a:pPr>
            <a:r>
              <a:rPr lang="fr-FR" dirty="0"/>
              <a:t>15 minutes</a:t>
            </a:r>
          </a:p>
          <a:p>
            <a:pPr marL="285750" indent="-285750">
              <a:buFont typeface="Arial" pitchFamily="34" charset="0"/>
              <a:buChar char="•"/>
            </a:pPr>
            <a:r>
              <a:rPr lang="fr-FR" dirty="0"/>
              <a:t>67,5 x 67 cm</a:t>
            </a:r>
          </a:p>
          <a:p>
            <a:pPr marL="285750" indent="-285750">
              <a:buFont typeface="Arial" pitchFamily="34" charset="0"/>
              <a:buChar char="•"/>
            </a:pPr>
            <a:endParaRPr lang="fr-FR" dirty="0"/>
          </a:p>
          <a:p>
            <a:pPr marL="285750" indent="-285750">
              <a:buFont typeface="Arial" pitchFamily="34" charset="0"/>
              <a:buChar char="•"/>
            </a:pPr>
            <a:r>
              <a:rPr lang="fr-FR" dirty="0"/>
              <a:t>But: Déplacer l'un de vos pions puis enlevez un pont. Isoler tous les pions de votre ou vos adversaires pour remporter la partie.</a:t>
            </a:r>
          </a:p>
          <a:p>
            <a:pPr marL="285750" indent="-285750">
              <a:buFont typeface="Arial" pitchFamily="34" charset="0"/>
              <a:buChar char="•"/>
            </a:pPr>
            <a:endParaRPr lang="fr-FR" dirty="0"/>
          </a:p>
          <a:p>
            <a:pPr marL="285750" indent="-285750">
              <a:buFont typeface="Arial" pitchFamily="34" charset="0"/>
              <a:buChar char="•"/>
            </a:pPr>
            <a:r>
              <a:rPr lang="fr-FR" dirty="0"/>
              <a:t>Tarif location: 25€</a:t>
            </a:r>
          </a:p>
          <a:p>
            <a:endParaRPr lang="fr-FR" dirty="0"/>
          </a:p>
        </p:txBody>
      </p:sp>
      <p:pic>
        <p:nvPicPr>
          <p:cNvPr id="5122" name="Picture 2" descr="D:\mes_documents\WILBOX\site\Images\Jeux sous outil capture\Pontu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5624" y="2624718"/>
            <a:ext cx="4250872" cy="3868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9826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5" y="1916832"/>
            <a:ext cx="3312368" cy="707886"/>
          </a:xfrm>
          <a:prstGeom prst="rect">
            <a:avLst/>
          </a:prstGeom>
          <a:noFill/>
        </p:spPr>
        <p:txBody>
          <a:bodyPr wrap="square" rtlCol="0">
            <a:spAutoFit/>
          </a:bodyPr>
          <a:lstStyle/>
          <a:p>
            <a:pPr algn="ctr"/>
            <a:r>
              <a:rPr lang="fr-FR" sz="4000" b="1" dirty="0" err="1"/>
              <a:t>Elyp</a:t>
            </a:r>
            <a:endParaRPr lang="fr-FR" sz="4000" b="1" dirty="0"/>
          </a:p>
        </p:txBody>
      </p:sp>
      <p:sp>
        <p:nvSpPr>
          <p:cNvPr id="9" name="ZoneTexte 8"/>
          <p:cNvSpPr txBox="1"/>
          <p:nvPr/>
        </p:nvSpPr>
        <p:spPr>
          <a:xfrm>
            <a:off x="611560" y="2420888"/>
            <a:ext cx="3456384" cy="3970318"/>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Réflexion</a:t>
            </a:r>
          </a:p>
          <a:p>
            <a:pPr marL="285750" indent="-285750">
              <a:buFont typeface="Arial" pitchFamily="34" charset="0"/>
              <a:buChar char="•"/>
            </a:pPr>
            <a:r>
              <a:rPr lang="fr-FR" dirty="0"/>
              <a:t>A partir de 7 ans</a:t>
            </a:r>
          </a:p>
          <a:p>
            <a:pPr marL="285750" indent="-285750">
              <a:buFont typeface="Arial" pitchFamily="34" charset="0"/>
              <a:buChar char="•"/>
            </a:pPr>
            <a:r>
              <a:rPr lang="fr-FR" dirty="0"/>
              <a:t>2 joueurs</a:t>
            </a:r>
          </a:p>
          <a:p>
            <a:pPr marL="285750" indent="-285750">
              <a:buFont typeface="Arial" pitchFamily="34" charset="0"/>
              <a:buChar char="•"/>
            </a:pPr>
            <a:r>
              <a:rPr lang="fr-FR" dirty="0"/>
              <a:t>15 minutes</a:t>
            </a:r>
          </a:p>
          <a:p>
            <a:pPr marL="285750" indent="-285750">
              <a:buFont typeface="Arial" pitchFamily="34" charset="0"/>
              <a:buChar char="•"/>
            </a:pPr>
            <a:r>
              <a:rPr lang="fr-FR" dirty="0"/>
              <a:t>67,5 x 67 cm</a:t>
            </a:r>
          </a:p>
          <a:p>
            <a:pPr marL="285750" indent="-285750">
              <a:buFont typeface="Arial" pitchFamily="34" charset="0"/>
              <a:buChar char="•"/>
            </a:pPr>
            <a:endParaRPr lang="fr-FR" dirty="0"/>
          </a:p>
          <a:p>
            <a:pPr marL="285750" indent="-285750">
              <a:buFont typeface="Arial" pitchFamily="34" charset="0"/>
              <a:buChar char="•"/>
            </a:pPr>
            <a:r>
              <a:rPr lang="fr-FR" dirty="0"/>
              <a:t>But: Manger ou subtiliser les pièces adversaires  en déplaçant perpendiculairement les vôtres.</a:t>
            </a:r>
          </a:p>
          <a:p>
            <a:pPr marL="285750" indent="-285750">
              <a:buFont typeface="Arial" pitchFamily="34" charset="0"/>
              <a:buChar char="•"/>
            </a:pPr>
            <a:endParaRPr lang="fr-FR" dirty="0"/>
          </a:p>
          <a:p>
            <a:pPr marL="285750" indent="-285750">
              <a:buFont typeface="Arial" pitchFamily="34" charset="0"/>
              <a:buChar char="•"/>
            </a:pPr>
            <a:r>
              <a:rPr lang="fr-FR" dirty="0"/>
              <a:t>Tarif location: 25€</a:t>
            </a:r>
          </a:p>
          <a:p>
            <a:endParaRPr lang="fr-FR" dirty="0"/>
          </a:p>
        </p:txBody>
      </p:sp>
      <p:pic>
        <p:nvPicPr>
          <p:cNvPr id="6146" name="Picture 2" descr="D:\mes_documents\WILBOX\site\Images\Jeux sous outil capture\Elyp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4632" y="2720371"/>
            <a:ext cx="4029856" cy="3948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3246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5" y="1916832"/>
            <a:ext cx="3312368" cy="707886"/>
          </a:xfrm>
          <a:prstGeom prst="rect">
            <a:avLst/>
          </a:prstGeom>
          <a:noFill/>
        </p:spPr>
        <p:txBody>
          <a:bodyPr wrap="square" rtlCol="0">
            <a:spAutoFit/>
          </a:bodyPr>
          <a:lstStyle/>
          <a:p>
            <a:pPr algn="ctr"/>
            <a:r>
              <a:rPr lang="fr-FR" sz="4000" b="1" dirty="0" err="1"/>
              <a:t>Sly’ne</a:t>
            </a:r>
            <a:r>
              <a:rPr lang="fr-FR" sz="4000" b="1" dirty="0"/>
              <a:t> Géant</a:t>
            </a:r>
          </a:p>
        </p:txBody>
      </p:sp>
      <p:sp>
        <p:nvSpPr>
          <p:cNvPr id="9" name="ZoneTexte 8"/>
          <p:cNvSpPr txBox="1"/>
          <p:nvPr/>
        </p:nvSpPr>
        <p:spPr>
          <a:xfrm>
            <a:off x="611560" y="2420888"/>
            <a:ext cx="3456384" cy="3693319"/>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Réflexion</a:t>
            </a:r>
          </a:p>
          <a:p>
            <a:pPr marL="285750" indent="-285750">
              <a:buFont typeface="Arial" pitchFamily="34" charset="0"/>
              <a:buChar char="•"/>
            </a:pPr>
            <a:r>
              <a:rPr lang="fr-FR" dirty="0"/>
              <a:t>A partir de 8 ans</a:t>
            </a:r>
          </a:p>
          <a:p>
            <a:pPr marL="285750" indent="-285750">
              <a:buFont typeface="Arial" pitchFamily="34" charset="0"/>
              <a:buChar char="•"/>
            </a:pPr>
            <a:r>
              <a:rPr lang="fr-FR" dirty="0"/>
              <a:t>2 à 6 joueurs</a:t>
            </a:r>
          </a:p>
          <a:p>
            <a:pPr marL="285750" indent="-285750">
              <a:buFont typeface="Arial" pitchFamily="34" charset="0"/>
              <a:buChar char="•"/>
            </a:pPr>
            <a:r>
              <a:rPr lang="fr-FR" dirty="0"/>
              <a:t>20 minutes</a:t>
            </a:r>
          </a:p>
          <a:p>
            <a:pPr marL="285750" indent="-285750">
              <a:buFont typeface="Arial" pitchFamily="34" charset="0"/>
              <a:buChar char="•"/>
            </a:pPr>
            <a:r>
              <a:rPr lang="fr-FR" dirty="0"/>
              <a:t>60 x 30 x 12 cm</a:t>
            </a:r>
          </a:p>
          <a:p>
            <a:pPr marL="285750" indent="-285750">
              <a:buFont typeface="Arial" pitchFamily="34" charset="0"/>
              <a:buChar char="•"/>
            </a:pPr>
            <a:endParaRPr lang="fr-FR" dirty="0"/>
          </a:p>
          <a:p>
            <a:pPr marL="285750" indent="-285750">
              <a:buFont typeface="Arial" pitchFamily="34" charset="0"/>
              <a:buChar char="•"/>
            </a:pPr>
            <a:r>
              <a:rPr lang="fr-FR" dirty="0"/>
              <a:t>But: Aligner ses 4 billes sur une route droite</a:t>
            </a:r>
          </a:p>
          <a:p>
            <a:pPr marL="285750" indent="-285750">
              <a:buFont typeface="Arial" pitchFamily="34" charset="0"/>
              <a:buChar char="•"/>
            </a:pPr>
            <a:endParaRPr lang="fr-FR" dirty="0"/>
          </a:p>
          <a:p>
            <a:pPr marL="285750" indent="-285750">
              <a:buFont typeface="Arial" pitchFamily="34" charset="0"/>
              <a:buChar char="•"/>
            </a:pPr>
            <a:r>
              <a:rPr lang="fr-FR" dirty="0"/>
              <a:t>Tarif location: 25€</a:t>
            </a:r>
          </a:p>
          <a:p>
            <a:endParaRPr lang="fr-FR" dirty="0"/>
          </a:p>
          <a:p>
            <a:pPr marL="285750" indent="-285750">
              <a:buFont typeface="Arial" pitchFamily="34" charset="0"/>
              <a:buChar char="•"/>
            </a:pPr>
            <a:endParaRPr lang="fr-FR" dirty="0"/>
          </a:p>
        </p:txBody>
      </p:sp>
      <p:pic>
        <p:nvPicPr>
          <p:cNvPr id="3" name="Image 2" descr="Une image contenant artisanat, Arts créatifs, Papier de bricolage, Papier couché&#10;&#10;Description générée automatiquement">
            <a:extLst>
              <a:ext uri="{FF2B5EF4-FFF2-40B4-BE49-F238E27FC236}">
                <a16:creationId xmlns:a16="http://schemas.microsoft.com/office/drawing/2014/main" id="{A30C174A-3E49-9758-4BE3-5158761B08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2864242"/>
            <a:ext cx="4176464" cy="3517086"/>
          </a:xfrm>
          <a:prstGeom prst="rect">
            <a:avLst/>
          </a:prstGeom>
        </p:spPr>
      </p:pic>
    </p:spTree>
    <p:extLst>
      <p:ext uri="{BB962C8B-B14F-4D97-AF65-F5344CB8AC3E}">
        <p14:creationId xmlns:p14="http://schemas.microsoft.com/office/powerpoint/2010/main" val="24224677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4775830" y="1916832"/>
            <a:ext cx="3972634" cy="707886"/>
          </a:xfrm>
          <a:prstGeom prst="rect">
            <a:avLst/>
          </a:prstGeom>
          <a:noFill/>
        </p:spPr>
        <p:txBody>
          <a:bodyPr wrap="square" rtlCol="0">
            <a:spAutoFit/>
          </a:bodyPr>
          <a:lstStyle/>
          <a:p>
            <a:pPr algn="ctr"/>
            <a:r>
              <a:rPr lang="fr-FR" sz="4000" b="1" dirty="0" err="1"/>
              <a:t>Mall’Escape</a:t>
            </a:r>
            <a:endParaRPr lang="fr-FR" sz="4000" b="1" dirty="0"/>
          </a:p>
        </p:txBody>
      </p:sp>
      <p:sp>
        <p:nvSpPr>
          <p:cNvPr id="9" name="ZoneTexte 8"/>
          <p:cNvSpPr txBox="1"/>
          <p:nvPr/>
        </p:nvSpPr>
        <p:spPr>
          <a:xfrm>
            <a:off x="467544" y="2348880"/>
            <a:ext cx="2664296" cy="4524315"/>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Coopération, escape </a:t>
            </a:r>
            <a:r>
              <a:rPr lang="fr-FR" dirty="0" err="1"/>
              <a:t>game</a:t>
            </a:r>
            <a:endParaRPr lang="fr-FR" dirty="0"/>
          </a:p>
          <a:p>
            <a:pPr marL="285750" indent="-285750">
              <a:buFont typeface="Arial" pitchFamily="34" charset="0"/>
              <a:buChar char="•"/>
            </a:pPr>
            <a:r>
              <a:rPr lang="fr-FR" dirty="0"/>
              <a:t>A partir de 8 ans</a:t>
            </a:r>
          </a:p>
          <a:p>
            <a:pPr marL="285750" indent="-285750">
              <a:buFont typeface="Arial" pitchFamily="34" charset="0"/>
              <a:buChar char="•"/>
            </a:pPr>
            <a:r>
              <a:rPr lang="fr-FR" dirty="0"/>
              <a:t>2 à 6 joueurs</a:t>
            </a:r>
          </a:p>
          <a:p>
            <a:pPr marL="285750" indent="-285750">
              <a:buFont typeface="Arial" pitchFamily="34" charset="0"/>
              <a:buChar char="•"/>
            </a:pPr>
            <a:r>
              <a:rPr lang="fr-FR" dirty="0"/>
              <a:t>30 minutes à 1h</a:t>
            </a:r>
          </a:p>
          <a:p>
            <a:pPr marL="285750" indent="-285750">
              <a:buFont typeface="Arial" pitchFamily="34" charset="0"/>
              <a:buChar char="•"/>
            </a:pPr>
            <a:r>
              <a:rPr lang="fr-FR" dirty="0"/>
              <a:t>62 x 60 cm</a:t>
            </a:r>
          </a:p>
          <a:p>
            <a:pPr marL="285750" indent="-285750">
              <a:buFont typeface="Arial" pitchFamily="34" charset="0"/>
              <a:buChar char="•"/>
            </a:pPr>
            <a:endParaRPr lang="fr-FR" dirty="0"/>
          </a:p>
          <a:p>
            <a:pPr marL="285750" indent="-285750">
              <a:buFont typeface="Arial" pitchFamily="34" charset="0"/>
              <a:buChar char="•"/>
            </a:pPr>
            <a:r>
              <a:rPr lang="fr-FR" dirty="0"/>
              <a:t>But: Résoudre les énigmes</a:t>
            </a:r>
          </a:p>
          <a:p>
            <a:pPr marL="285750" indent="-285750">
              <a:buFont typeface="Arial" pitchFamily="34" charset="0"/>
              <a:buChar char="•"/>
            </a:pPr>
            <a:endParaRPr lang="fr-FR" dirty="0"/>
          </a:p>
          <a:p>
            <a:pPr marL="285750" indent="-285750">
              <a:buFont typeface="Arial" pitchFamily="34" charset="0"/>
              <a:buChar char="•"/>
            </a:pPr>
            <a:r>
              <a:rPr lang="fr-FR" dirty="0"/>
              <a:t>Sur animation: me contacter</a:t>
            </a:r>
          </a:p>
          <a:p>
            <a:pPr marL="285750" indent="-285750">
              <a:buFont typeface="Arial" pitchFamily="34" charset="0"/>
              <a:buChar char="•"/>
            </a:pPr>
            <a:r>
              <a:rPr lang="fr-FR" dirty="0"/>
              <a:t>Tarif vente: me contacter</a:t>
            </a:r>
          </a:p>
          <a:p>
            <a:pPr marL="285750" indent="-285750">
              <a:buFont typeface="Arial" pitchFamily="34" charset="0"/>
              <a:buChar char="•"/>
            </a:pPr>
            <a:endParaRPr lang="fr-FR" dirty="0"/>
          </a:p>
        </p:txBody>
      </p:sp>
      <p:pic>
        <p:nvPicPr>
          <p:cNvPr id="2050" name="Picture 2" descr="D:\mes_documents\WILBOX\site\Images\Mall'escap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6384" y="2996952"/>
            <a:ext cx="5580112" cy="2958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3234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4775830" y="1916832"/>
            <a:ext cx="3972634" cy="707886"/>
          </a:xfrm>
          <a:prstGeom prst="rect">
            <a:avLst/>
          </a:prstGeom>
          <a:noFill/>
        </p:spPr>
        <p:txBody>
          <a:bodyPr wrap="square" rtlCol="0">
            <a:spAutoFit/>
          </a:bodyPr>
          <a:lstStyle/>
          <a:p>
            <a:pPr algn="ctr"/>
            <a:r>
              <a:rPr lang="fr-FR" sz="4000" b="1" dirty="0"/>
              <a:t>Le Pont de Singe</a:t>
            </a:r>
          </a:p>
        </p:txBody>
      </p:sp>
      <p:sp>
        <p:nvSpPr>
          <p:cNvPr id="9" name="ZoneTexte 8"/>
          <p:cNvSpPr txBox="1"/>
          <p:nvPr/>
        </p:nvSpPr>
        <p:spPr>
          <a:xfrm>
            <a:off x="1043608" y="2420888"/>
            <a:ext cx="2664296" cy="3970318"/>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Adresse, Coopération</a:t>
            </a:r>
          </a:p>
          <a:p>
            <a:pPr marL="285750" indent="-285750">
              <a:buFont typeface="Arial" pitchFamily="34" charset="0"/>
              <a:buChar char="•"/>
            </a:pPr>
            <a:r>
              <a:rPr lang="fr-FR" dirty="0"/>
              <a:t>A partir de 6 ans</a:t>
            </a:r>
          </a:p>
          <a:p>
            <a:pPr marL="285750" indent="-285750">
              <a:buFont typeface="Arial" pitchFamily="34" charset="0"/>
              <a:buChar char="•"/>
            </a:pPr>
            <a:r>
              <a:rPr lang="fr-FR" dirty="0"/>
              <a:t>2 joueurs</a:t>
            </a:r>
          </a:p>
          <a:p>
            <a:pPr marL="285750" indent="-285750">
              <a:buFont typeface="Arial" pitchFamily="34" charset="0"/>
              <a:buChar char="•"/>
            </a:pPr>
            <a:r>
              <a:rPr lang="fr-FR" dirty="0"/>
              <a:t>10 minutes</a:t>
            </a:r>
          </a:p>
          <a:p>
            <a:pPr marL="285750" indent="-285750">
              <a:buFont typeface="Arial" pitchFamily="34" charset="0"/>
              <a:buChar char="•"/>
            </a:pPr>
            <a:r>
              <a:rPr lang="fr-FR" dirty="0"/>
              <a:t>62 x 60 cm</a:t>
            </a:r>
          </a:p>
          <a:p>
            <a:pPr marL="285750" indent="-285750">
              <a:buFont typeface="Arial" pitchFamily="34" charset="0"/>
              <a:buChar char="•"/>
            </a:pPr>
            <a:endParaRPr lang="fr-FR" dirty="0"/>
          </a:p>
          <a:p>
            <a:pPr marL="285750" indent="-285750">
              <a:buFont typeface="Arial" pitchFamily="34" charset="0"/>
              <a:buChar char="•"/>
            </a:pPr>
            <a:r>
              <a:rPr lang="fr-FR" dirty="0"/>
              <a:t>But: Placez un à un vos bâtonnets sur le pont élastique sans qu’ils ne tombent.</a:t>
            </a:r>
          </a:p>
          <a:p>
            <a:pPr marL="285750" indent="-285750">
              <a:buFont typeface="Arial" pitchFamily="34" charset="0"/>
              <a:buChar char="•"/>
            </a:pPr>
            <a:endParaRPr lang="fr-FR" dirty="0"/>
          </a:p>
          <a:p>
            <a:pPr marL="285750" indent="-285750">
              <a:buFont typeface="Arial" pitchFamily="34" charset="0"/>
              <a:buChar char="•"/>
            </a:pPr>
            <a:r>
              <a:rPr lang="fr-FR" dirty="0"/>
              <a:t>Tarif location: 30€</a:t>
            </a:r>
          </a:p>
          <a:p>
            <a:endParaRPr lang="fr-FR" dirty="0"/>
          </a:p>
        </p:txBody>
      </p:sp>
      <p:pic>
        <p:nvPicPr>
          <p:cNvPr id="7170" name="Picture 2" descr="D:\mes_documents\WILBOX\site\Images\Jeux sous outil capture\Pont de singe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2471" y="2708920"/>
            <a:ext cx="4592017" cy="3967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836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4355976" y="1916832"/>
            <a:ext cx="4608511" cy="707886"/>
          </a:xfrm>
          <a:prstGeom prst="rect">
            <a:avLst/>
          </a:prstGeom>
          <a:noFill/>
        </p:spPr>
        <p:txBody>
          <a:bodyPr wrap="square" rtlCol="0">
            <a:spAutoFit/>
          </a:bodyPr>
          <a:lstStyle/>
          <a:p>
            <a:pPr algn="ctr"/>
            <a:r>
              <a:rPr lang="fr-FR" sz="4000" b="1" dirty="0"/>
              <a:t>La cage à élastique</a:t>
            </a:r>
          </a:p>
        </p:txBody>
      </p:sp>
      <p:sp>
        <p:nvSpPr>
          <p:cNvPr id="9" name="ZoneTexte 8"/>
          <p:cNvSpPr txBox="1"/>
          <p:nvPr/>
        </p:nvSpPr>
        <p:spPr>
          <a:xfrm>
            <a:off x="467544" y="2420888"/>
            <a:ext cx="3240360" cy="4524315"/>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Adresse</a:t>
            </a:r>
          </a:p>
          <a:p>
            <a:pPr marL="285750" indent="-285750">
              <a:buFont typeface="Arial" pitchFamily="34" charset="0"/>
              <a:buChar char="•"/>
            </a:pPr>
            <a:r>
              <a:rPr lang="fr-FR" dirty="0"/>
              <a:t>A partir de 8 ans</a:t>
            </a:r>
          </a:p>
          <a:p>
            <a:pPr marL="285750" indent="-285750">
              <a:buFont typeface="Arial" pitchFamily="34" charset="0"/>
              <a:buChar char="•"/>
            </a:pPr>
            <a:r>
              <a:rPr lang="fr-FR" dirty="0"/>
              <a:t>2 joueurs</a:t>
            </a:r>
          </a:p>
          <a:p>
            <a:pPr marL="285750" indent="-285750">
              <a:buFont typeface="Arial" pitchFamily="34" charset="0"/>
              <a:buChar char="•"/>
            </a:pPr>
            <a:r>
              <a:rPr lang="fr-FR" dirty="0"/>
              <a:t>10 minutes</a:t>
            </a:r>
          </a:p>
          <a:p>
            <a:pPr marL="285750" indent="-285750">
              <a:buFont typeface="Arial" pitchFamily="34" charset="0"/>
              <a:buChar char="•"/>
            </a:pPr>
            <a:r>
              <a:rPr lang="fr-FR" dirty="0"/>
              <a:t>83 x 50 cm</a:t>
            </a:r>
          </a:p>
          <a:p>
            <a:pPr marL="285750" indent="-285750">
              <a:buFont typeface="Arial" pitchFamily="34" charset="0"/>
              <a:buChar char="•"/>
            </a:pPr>
            <a:endParaRPr lang="fr-FR" dirty="0"/>
          </a:p>
          <a:p>
            <a:pPr marL="285750" indent="-285750">
              <a:buFont typeface="Arial" pitchFamily="34" charset="0"/>
              <a:buChar char="•"/>
            </a:pPr>
            <a:r>
              <a:rPr lang="fr-FR" dirty="0"/>
              <a:t>But: A l’aide de votre fourchette, faire passer la pièce orange d’un bout à l’autre sans toucher les grelots.</a:t>
            </a:r>
          </a:p>
          <a:p>
            <a:pPr marL="285750" indent="-285750">
              <a:buFont typeface="Arial" pitchFamily="34" charset="0"/>
              <a:buChar char="•"/>
            </a:pPr>
            <a:endParaRPr lang="fr-FR" dirty="0"/>
          </a:p>
          <a:p>
            <a:pPr marL="285750" indent="-285750">
              <a:buFont typeface="Arial" pitchFamily="34" charset="0"/>
              <a:buChar char="•"/>
            </a:pPr>
            <a:r>
              <a:rPr lang="fr-FR" dirty="0"/>
              <a:t>Tarif location: 30€</a:t>
            </a:r>
          </a:p>
          <a:p>
            <a:pPr marL="285750" indent="-285750">
              <a:buFont typeface="Arial" pitchFamily="34" charset="0"/>
              <a:buChar char="•"/>
            </a:pPr>
            <a:r>
              <a:rPr lang="fr-FR" dirty="0"/>
              <a:t>Tarif vente: 180€</a:t>
            </a:r>
          </a:p>
          <a:p>
            <a:pPr marL="285750" indent="-285750">
              <a:buFont typeface="Arial" pitchFamily="34" charset="0"/>
              <a:buChar char="•"/>
            </a:pPr>
            <a:endParaRPr lang="fr-FR" dirty="0"/>
          </a:p>
        </p:txBody>
      </p:sp>
      <p:pic>
        <p:nvPicPr>
          <p:cNvPr id="8194" name="Picture 2" descr="D:\mes_documents\WILBOX\site\Images\Jeux sous outil capture\Cage à élastique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2127" y="3429000"/>
            <a:ext cx="4864369" cy="2749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969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48064" y="1908431"/>
            <a:ext cx="3312368" cy="707886"/>
          </a:xfrm>
          <a:prstGeom prst="rect">
            <a:avLst/>
          </a:prstGeom>
          <a:noFill/>
        </p:spPr>
        <p:txBody>
          <a:bodyPr wrap="square" rtlCol="0">
            <a:spAutoFit/>
          </a:bodyPr>
          <a:lstStyle/>
          <a:p>
            <a:pPr algn="ctr"/>
            <a:r>
              <a:rPr lang="fr-FR" sz="4000" b="1" dirty="0"/>
              <a:t>PYLOS</a:t>
            </a:r>
          </a:p>
        </p:txBody>
      </p:sp>
      <p:sp>
        <p:nvSpPr>
          <p:cNvPr id="9" name="ZoneTexte 8"/>
          <p:cNvSpPr txBox="1"/>
          <p:nvPr/>
        </p:nvSpPr>
        <p:spPr>
          <a:xfrm>
            <a:off x="899592" y="2420888"/>
            <a:ext cx="2736304" cy="3970318"/>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Réflexion / Abstrait</a:t>
            </a:r>
          </a:p>
          <a:p>
            <a:pPr marL="285750" indent="-285750">
              <a:buFont typeface="Arial" pitchFamily="34" charset="0"/>
              <a:buChar char="•"/>
            </a:pPr>
            <a:r>
              <a:rPr lang="fr-FR" dirty="0"/>
              <a:t>A partir de 8 ans</a:t>
            </a:r>
          </a:p>
          <a:p>
            <a:pPr marL="285750" indent="-285750">
              <a:buFont typeface="Arial" pitchFamily="34" charset="0"/>
              <a:buChar char="•"/>
            </a:pPr>
            <a:r>
              <a:rPr lang="fr-FR" dirty="0"/>
              <a:t>2 joueurs</a:t>
            </a:r>
          </a:p>
          <a:p>
            <a:pPr marL="285750" indent="-285750">
              <a:buFont typeface="Arial" pitchFamily="34" charset="0"/>
              <a:buChar char="•"/>
            </a:pPr>
            <a:r>
              <a:rPr lang="fr-FR" dirty="0"/>
              <a:t>15 minutes</a:t>
            </a:r>
          </a:p>
          <a:p>
            <a:pPr marL="285750" indent="-285750">
              <a:buFont typeface="Arial" pitchFamily="34" charset="0"/>
              <a:buChar char="•"/>
            </a:pPr>
            <a:r>
              <a:rPr lang="fr-FR" dirty="0"/>
              <a:t>60 x 60 cm</a:t>
            </a:r>
          </a:p>
          <a:p>
            <a:pPr marL="285750" indent="-285750">
              <a:buFont typeface="Arial" pitchFamily="34" charset="0"/>
              <a:buChar char="•"/>
            </a:pPr>
            <a:endParaRPr lang="fr-FR" dirty="0"/>
          </a:p>
          <a:p>
            <a:pPr marL="285750" indent="-285750">
              <a:buFont typeface="Arial" pitchFamily="34" charset="0"/>
              <a:buChar char="•"/>
            </a:pPr>
            <a:r>
              <a:rPr lang="fr-FR" dirty="0"/>
              <a:t>But: Etre le dernier à poser sa bille de couleur en haut de la pyramide.</a:t>
            </a:r>
          </a:p>
          <a:p>
            <a:pPr marL="285750" indent="-285750">
              <a:buFont typeface="Arial" pitchFamily="34" charset="0"/>
              <a:buChar char="•"/>
            </a:pPr>
            <a:endParaRPr lang="fr-FR" dirty="0"/>
          </a:p>
          <a:p>
            <a:pPr marL="285750" indent="-285750">
              <a:buFont typeface="Arial" pitchFamily="34" charset="0"/>
              <a:buChar char="•"/>
            </a:pPr>
            <a:r>
              <a:rPr lang="fr-FR" dirty="0"/>
              <a:t>Tarif location: 25€</a:t>
            </a:r>
          </a:p>
          <a:p>
            <a:pPr marL="285750" indent="-285750">
              <a:buFont typeface="Arial" pitchFamily="34" charset="0"/>
              <a:buChar char="•"/>
            </a:pPr>
            <a:r>
              <a:rPr lang="fr-FR" dirty="0"/>
              <a:t>Tarif vente: 350€</a:t>
            </a:r>
          </a:p>
          <a:p>
            <a:endParaRPr lang="fr-FR"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707591"/>
            <a:ext cx="4248472" cy="3312368"/>
          </a:xfrm>
          <a:prstGeom prst="rect">
            <a:avLst/>
          </a:prstGeom>
        </p:spPr>
      </p:pic>
    </p:spTree>
    <p:extLst>
      <p:ext uri="{BB962C8B-B14F-4D97-AF65-F5344CB8AC3E}">
        <p14:creationId xmlns:p14="http://schemas.microsoft.com/office/powerpoint/2010/main" val="25329704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4355976" y="1916832"/>
            <a:ext cx="4608511" cy="707886"/>
          </a:xfrm>
          <a:prstGeom prst="rect">
            <a:avLst/>
          </a:prstGeom>
          <a:noFill/>
        </p:spPr>
        <p:txBody>
          <a:bodyPr wrap="square" rtlCol="0">
            <a:spAutoFit/>
          </a:bodyPr>
          <a:lstStyle/>
          <a:p>
            <a:pPr algn="ctr"/>
            <a:r>
              <a:rPr lang="fr-FR" sz="4000" b="1" dirty="0"/>
              <a:t>Labyrinthe 4</a:t>
            </a:r>
          </a:p>
        </p:txBody>
      </p:sp>
      <p:sp>
        <p:nvSpPr>
          <p:cNvPr id="9" name="ZoneTexte 8"/>
          <p:cNvSpPr txBox="1"/>
          <p:nvPr/>
        </p:nvSpPr>
        <p:spPr>
          <a:xfrm>
            <a:off x="467544" y="2420888"/>
            <a:ext cx="3240360" cy="3970318"/>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Adresse</a:t>
            </a:r>
          </a:p>
          <a:p>
            <a:pPr marL="285750" indent="-285750">
              <a:buFont typeface="Arial" pitchFamily="34" charset="0"/>
              <a:buChar char="•"/>
            </a:pPr>
            <a:r>
              <a:rPr lang="fr-FR" dirty="0"/>
              <a:t>A partir de 6 ans</a:t>
            </a:r>
          </a:p>
          <a:p>
            <a:pPr marL="285750" indent="-285750">
              <a:buFont typeface="Arial" pitchFamily="34" charset="0"/>
              <a:buChar char="•"/>
            </a:pPr>
            <a:r>
              <a:rPr lang="fr-FR" dirty="0"/>
              <a:t>2 à 4 joueurs</a:t>
            </a:r>
          </a:p>
          <a:p>
            <a:pPr marL="285750" indent="-285750">
              <a:buFont typeface="Arial" pitchFamily="34" charset="0"/>
              <a:buChar char="•"/>
            </a:pPr>
            <a:r>
              <a:rPr lang="fr-FR" dirty="0"/>
              <a:t>10 minutes</a:t>
            </a:r>
          </a:p>
          <a:p>
            <a:pPr marL="285750" indent="-285750">
              <a:buFont typeface="Arial" pitchFamily="34" charset="0"/>
              <a:buChar char="•"/>
            </a:pPr>
            <a:r>
              <a:rPr lang="fr-FR" dirty="0"/>
              <a:t>50 cm de diamètre</a:t>
            </a:r>
          </a:p>
          <a:p>
            <a:pPr marL="285750" indent="-285750">
              <a:buFont typeface="Arial" pitchFamily="34" charset="0"/>
              <a:buChar char="•"/>
            </a:pPr>
            <a:endParaRPr lang="fr-FR" dirty="0"/>
          </a:p>
          <a:p>
            <a:pPr marL="285750" indent="-285750">
              <a:buFont typeface="Arial" pitchFamily="34" charset="0"/>
              <a:buChar char="•"/>
            </a:pPr>
            <a:r>
              <a:rPr lang="fr-FR" dirty="0"/>
              <a:t>But: Coopérez pour envoyer la ou les billes au bon endroit. Agilité et communication.</a:t>
            </a:r>
          </a:p>
          <a:p>
            <a:pPr marL="285750" indent="-285750">
              <a:buFont typeface="Arial" pitchFamily="34" charset="0"/>
              <a:buChar char="•"/>
            </a:pPr>
            <a:endParaRPr lang="fr-FR" dirty="0"/>
          </a:p>
          <a:p>
            <a:pPr marL="285750" indent="-285750">
              <a:buFont typeface="Arial" pitchFamily="34" charset="0"/>
              <a:buChar char="•"/>
            </a:pPr>
            <a:r>
              <a:rPr lang="fr-FR" dirty="0"/>
              <a:t>Tarif location: 30€</a:t>
            </a:r>
          </a:p>
          <a:p>
            <a:endParaRPr lang="fr-FR" dirty="0"/>
          </a:p>
        </p:txBody>
      </p:sp>
      <p:pic>
        <p:nvPicPr>
          <p:cNvPr id="2052" name="Picture 4" descr="D:\mes_images\Labyritnhe n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816" y="3679339"/>
            <a:ext cx="3528671" cy="300656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mes_images\Labyrinthe 4 bo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98925" y="2564904"/>
            <a:ext cx="1792718" cy="2218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8613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5" y="1916832"/>
            <a:ext cx="3312368" cy="707886"/>
          </a:xfrm>
          <a:prstGeom prst="rect">
            <a:avLst/>
          </a:prstGeom>
          <a:noFill/>
        </p:spPr>
        <p:txBody>
          <a:bodyPr wrap="square" rtlCol="0">
            <a:spAutoFit/>
          </a:bodyPr>
          <a:lstStyle/>
          <a:p>
            <a:pPr algn="ctr"/>
            <a:r>
              <a:rPr lang="fr-FR" sz="4000" b="1" dirty="0" err="1"/>
              <a:t>Slaloom</a:t>
            </a:r>
            <a:endParaRPr lang="fr-FR" sz="4000" b="1" dirty="0"/>
          </a:p>
        </p:txBody>
      </p:sp>
      <p:sp>
        <p:nvSpPr>
          <p:cNvPr id="9" name="ZoneTexte 8"/>
          <p:cNvSpPr txBox="1"/>
          <p:nvPr/>
        </p:nvSpPr>
        <p:spPr>
          <a:xfrm>
            <a:off x="1043608" y="2420888"/>
            <a:ext cx="2664296" cy="4247317"/>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Adresse</a:t>
            </a:r>
          </a:p>
          <a:p>
            <a:pPr marL="285750" indent="-285750">
              <a:buFont typeface="Arial" pitchFamily="34" charset="0"/>
              <a:buChar char="•"/>
            </a:pPr>
            <a:r>
              <a:rPr lang="fr-FR" dirty="0"/>
              <a:t>A partir de 8 ans</a:t>
            </a:r>
          </a:p>
          <a:p>
            <a:pPr marL="285750" indent="-285750">
              <a:buFont typeface="Arial" pitchFamily="34" charset="0"/>
              <a:buChar char="•"/>
            </a:pPr>
            <a:r>
              <a:rPr lang="fr-FR" dirty="0"/>
              <a:t>2 joueurs</a:t>
            </a:r>
          </a:p>
          <a:p>
            <a:pPr marL="285750" indent="-285750">
              <a:buFont typeface="Arial" pitchFamily="34" charset="0"/>
              <a:buChar char="•"/>
            </a:pPr>
            <a:r>
              <a:rPr lang="fr-FR" dirty="0"/>
              <a:t>5 minutes</a:t>
            </a:r>
          </a:p>
          <a:p>
            <a:pPr marL="285750" indent="-285750">
              <a:buFont typeface="Arial" pitchFamily="34" charset="0"/>
              <a:buChar char="•"/>
            </a:pPr>
            <a:r>
              <a:rPr lang="fr-FR" dirty="0"/>
              <a:t>62 x 60 cm</a:t>
            </a:r>
          </a:p>
          <a:p>
            <a:pPr marL="285750" indent="-285750">
              <a:buFont typeface="Arial" pitchFamily="34" charset="0"/>
              <a:buChar char="•"/>
            </a:pPr>
            <a:endParaRPr lang="fr-FR" dirty="0"/>
          </a:p>
          <a:p>
            <a:pPr marL="285750" indent="-285750">
              <a:buFont typeface="Arial" pitchFamily="34" charset="0"/>
              <a:buChar char="•"/>
            </a:pPr>
            <a:r>
              <a:rPr lang="fr-FR" dirty="0"/>
              <a:t>But: A l’aide de baguettes et de vos deux pièces oranges, être le premier à finir le parcours en slalom. </a:t>
            </a:r>
          </a:p>
          <a:p>
            <a:pPr marL="285750" indent="-285750">
              <a:buFont typeface="Arial" pitchFamily="34" charset="0"/>
              <a:buChar char="•"/>
            </a:pPr>
            <a:endParaRPr lang="fr-FR" dirty="0"/>
          </a:p>
          <a:p>
            <a:pPr marL="285750" indent="-285750">
              <a:buFont typeface="Arial" pitchFamily="34" charset="0"/>
              <a:buChar char="•"/>
            </a:pPr>
            <a:r>
              <a:rPr lang="fr-FR" dirty="0"/>
              <a:t>Tarif location: 25€</a:t>
            </a:r>
          </a:p>
          <a:p>
            <a:endParaRPr lang="fr-FR" dirty="0"/>
          </a:p>
        </p:txBody>
      </p:sp>
      <p:pic>
        <p:nvPicPr>
          <p:cNvPr id="9218" name="Picture 2" descr="D:\mes_documents\WILBOX\site\Images\Jeux sous outil capture\Slaloom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3583" y="2780928"/>
            <a:ext cx="5064921" cy="36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3947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4211960" y="1916832"/>
            <a:ext cx="4896543" cy="707886"/>
          </a:xfrm>
          <a:prstGeom prst="rect">
            <a:avLst/>
          </a:prstGeom>
          <a:noFill/>
        </p:spPr>
        <p:txBody>
          <a:bodyPr wrap="square" rtlCol="0">
            <a:spAutoFit/>
          </a:bodyPr>
          <a:lstStyle/>
          <a:p>
            <a:pPr algn="ctr"/>
            <a:r>
              <a:rPr lang="fr-FR" sz="4000" b="1" dirty="0"/>
              <a:t>Poules et renard</a:t>
            </a:r>
          </a:p>
        </p:txBody>
      </p:sp>
      <p:sp>
        <p:nvSpPr>
          <p:cNvPr id="9" name="ZoneTexte 8"/>
          <p:cNvSpPr txBox="1"/>
          <p:nvPr/>
        </p:nvSpPr>
        <p:spPr>
          <a:xfrm>
            <a:off x="1043608" y="2420888"/>
            <a:ext cx="2664296" cy="4247317"/>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Réflexion</a:t>
            </a:r>
          </a:p>
          <a:p>
            <a:pPr marL="285750" indent="-285750">
              <a:buFont typeface="Arial" pitchFamily="34" charset="0"/>
              <a:buChar char="•"/>
            </a:pPr>
            <a:r>
              <a:rPr lang="fr-FR" dirty="0"/>
              <a:t>A partir de 6 ans</a:t>
            </a:r>
          </a:p>
          <a:p>
            <a:pPr marL="285750" indent="-285750">
              <a:buFont typeface="Arial" pitchFamily="34" charset="0"/>
              <a:buChar char="•"/>
            </a:pPr>
            <a:r>
              <a:rPr lang="fr-FR" dirty="0"/>
              <a:t>2 joueurs</a:t>
            </a:r>
          </a:p>
          <a:p>
            <a:pPr marL="285750" indent="-285750">
              <a:buFont typeface="Arial" pitchFamily="34" charset="0"/>
              <a:buChar char="•"/>
            </a:pPr>
            <a:r>
              <a:rPr lang="fr-FR" dirty="0"/>
              <a:t>10 minutes</a:t>
            </a:r>
          </a:p>
          <a:p>
            <a:pPr marL="285750" indent="-285750">
              <a:buFont typeface="Arial" pitchFamily="34" charset="0"/>
              <a:buChar char="•"/>
            </a:pPr>
            <a:r>
              <a:rPr lang="fr-FR"/>
              <a:t>70 x 70 </a:t>
            </a:r>
            <a:r>
              <a:rPr lang="fr-FR" dirty="0"/>
              <a:t>cm</a:t>
            </a:r>
          </a:p>
          <a:p>
            <a:pPr marL="285750" indent="-285750">
              <a:buFont typeface="Arial" pitchFamily="34" charset="0"/>
              <a:buChar char="•"/>
            </a:pPr>
            <a:endParaRPr lang="fr-FR" dirty="0"/>
          </a:p>
          <a:p>
            <a:pPr marL="285750" indent="-285750">
              <a:buFont typeface="Arial" pitchFamily="34" charset="0"/>
              <a:buChar char="•"/>
            </a:pPr>
            <a:r>
              <a:rPr lang="fr-FR" dirty="0"/>
              <a:t>But: Les poules doivent capturer le renard. Le renard doit manger les poules (à la manière des dames)</a:t>
            </a:r>
          </a:p>
          <a:p>
            <a:pPr marL="285750" indent="-285750">
              <a:buFont typeface="Arial" pitchFamily="34" charset="0"/>
              <a:buChar char="•"/>
            </a:pPr>
            <a:endParaRPr lang="fr-FR" dirty="0"/>
          </a:p>
          <a:p>
            <a:pPr marL="285750" indent="-285750">
              <a:buFont typeface="Arial" pitchFamily="34" charset="0"/>
              <a:buChar char="•"/>
            </a:pPr>
            <a:r>
              <a:rPr lang="fr-FR" dirty="0"/>
              <a:t>Tarif location: 20€</a:t>
            </a:r>
          </a:p>
          <a:p>
            <a:endParaRPr lang="fr-FR" dirty="0"/>
          </a:p>
        </p:txBody>
      </p:sp>
      <p:pic>
        <p:nvPicPr>
          <p:cNvPr id="1026" name="Picture 2" descr="D:\mes_images\Poules et renard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3347" y="2669439"/>
            <a:ext cx="3909093" cy="3927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4310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5" y="1916832"/>
            <a:ext cx="3312368" cy="707886"/>
          </a:xfrm>
          <a:prstGeom prst="rect">
            <a:avLst/>
          </a:prstGeom>
          <a:noFill/>
        </p:spPr>
        <p:txBody>
          <a:bodyPr wrap="square" rtlCol="0">
            <a:spAutoFit/>
          </a:bodyPr>
          <a:lstStyle/>
          <a:p>
            <a:pPr algn="ctr"/>
            <a:r>
              <a:rPr lang="fr-FR" sz="4000" b="1" dirty="0" err="1"/>
              <a:t>Chemido</a:t>
            </a:r>
            <a:endParaRPr lang="fr-FR" sz="4000" b="1" dirty="0"/>
          </a:p>
        </p:txBody>
      </p:sp>
      <p:sp>
        <p:nvSpPr>
          <p:cNvPr id="9" name="ZoneTexte 8"/>
          <p:cNvSpPr txBox="1"/>
          <p:nvPr/>
        </p:nvSpPr>
        <p:spPr>
          <a:xfrm>
            <a:off x="1043608" y="2420888"/>
            <a:ext cx="2664296" cy="3693319"/>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Adresse</a:t>
            </a:r>
          </a:p>
          <a:p>
            <a:pPr marL="285750" indent="-285750">
              <a:buFont typeface="Arial" pitchFamily="34" charset="0"/>
              <a:buChar char="•"/>
            </a:pPr>
            <a:r>
              <a:rPr lang="fr-FR" dirty="0"/>
              <a:t>A partir de 5 ans</a:t>
            </a:r>
          </a:p>
          <a:p>
            <a:pPr marL="285750" indent="-285750">
              <a:buFont typeface="Arial" pitchFamily="34" charset="0"/>
              <a:buChar char="•"/>
            </a:pPr>
            <a:r>
              <a:rPr lang="fr-FR" dirty="0"/>
              <a:t>1 à 6 joueurs</a:t>
            </a:r>
          </a:p>
          <a:p>
            <a:pPr marL="285750" indent="-285750">
              <a:buFont typeface="Arial" pitchFamily="34" charset="0"/>
              <a:buChar char="•"/>
            </a:pPr>
            <a:r>
              <a:rPr lang="fr-FR" dirty="0"/>
              <a:t>10 minutes</a:t>
            </a:r>
          </a:p>
          <a:p>
            <a:pPr marL="285750" indent="-285750">
              <a:buFont typeface="Arial" pitchFamily="34" charset="0"/>
              <a:buChar char="•"/>
            </a:pPr>
            <a:endParaRPr lang="fr-FR" dirty="0"/>
          </a:p>
          <a:p>
            <a:pPr marL="285750" indent="-285750">
              <a:buFont typeface="Arial" pitchFamily="34" charset="0"/>
              <a:buChar char="•"/>
            </a:pPr>
            <a:r>
              <a:rPr lang="fr-FR" dirty="0"/>
              <a:t>But: Réaliser des parcours ou des empilements (boite de 100 dominos)</a:t>
            </a:r>
          </a:p>
          <a:p>
            <a:pPr marL="285750" indent="-285750">
              <a:buFont typeface="Arial" pitchFamily="34" charset="0"/>
              <a:buChar char="•"/>
            </a:pPr>
            <a:endParaRPr lang="fr-FR" dirty="0"/>
          </a:p>
          <a:p>
            <a:pPr marL="285750" indent="-285750">
              <a:buFont typeface="Arial" pitchFamily="34" charset="0"/>
              <a:buChar char="•"/>
            </a:pPr>
            <a:r>
              <a:rPr lang="fr-FR" dirty="0"/>
              <a:t>Tarif location: 10€</a:t>
            </a:r>
          </a:p>
          <a:p>
            <a:pPr marL="285750" indent="-285750">
              <a:buFont typeface="Arial" pitchFamily="34" charset="0"/>
              <a:buChar char="•"/>
            </a:pPr>
            <a:endParaRPr lang="fr-FR" dirty="0"/>
          </a:p>
        </p:txBody>
      </p:sp>
      <p:pic>
        <p:nvPicPr>
          <p:cNvPr id="10242" name="Picture 2" descr="D:\mes_documents\WILBOX\site\Images\Jeux sous outil capture\Chemido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7938" y="2643188"/>
            <a:ext cx="3624480" cy="3738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8375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5" y="1916832"/>
            <a:ext cx="3312368" cy="707886"/>
          </a:xfrm>
          <a:prstGeom prst="rect">
            <a:avLst/>
          </a:prstGeom>
          <a:noFill/>
        </p:spPr>
        <p:txBody>
          <a:bodyPr wrap="square" rtlCol="0">
            <a:spAutoFit/>
          </a:bodyPr>
          <a:lstStyle/>
          <a:p>
            <a:pPr algn="ctr"/>
            <a:r>
              <a:rPr lang="fr-FR" sz="4000" b="1" dirty="0" err="1"/>
              <a:t>Pipopippette</a:t>
            </a:r>
            <a:endParaRPr lang="fr-FR" sz="4000" b="1" dirty="0"/>
          </a:p>
        </p:txBody>
      </p:sp>
      <p:sp>
        <p:nvSpPr>
          <p:cNvPr id="9" name="ZoneTexte 8"/>
          <p:cNvSpPr txBox="1"/>
          <p:nvPr/>
        </p:nvSpPr>
        <p:spPr>
          <a:xfrm>
            <a:off x="1043608" y="2420888"/>
            <a:ext cx="2664296" cy="3970318"/>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Réflexion</a:t>
            </a:r>
          </a:p>
          <a:p>
            <a:pPr marL="285750" indent="-285750">
              <a:buFont typeface="Arial" pitchFamily="34" charset="0"/>
              <a:buChar char="•"/>
            </a:pPr>
            <a:r>
              <a:rPr lang="fr-FR" dirty="0"/>
              <a:t>A partir de 7 ans</a:t>
            </a:r>
          </a:p>
          <a:p>
            <a:pPr marL="285750" indent="-285750">
              <a:buFont typeface="Arial" pitchFamily="34" charset="0"/>
              <a:buChar char="•"/>
            </a:pPr>
            <a:r>
              <a:rPr lang="fr-FR" dirty="0"/>
              <a:t>2 joueurs</a:t>
            </a:r>
          </a:p>
          <a:p>
            <a:pPr marL="285750" indent="-285750">
              <a:buFont typeface="Arial" pitchFamily="34" charset="0"/>
              <a:buChar char="•"/>
            </a:pPr>
            <a:r>
              <a:rPr lang="fr-FR" dirty="0"/>
              <a:t>10 minutes</a:t>
            </a:r>
          </a:p>
          <a:p>
            <a:pPr marL="285750" indent="-285750">
              <a:buFont typeface="Arial" pitchFamily="34" charset="0"/>
              <a:buChar char="•"/>
            </a:pPr>
            <a:endParaRPr lang="fr-FR" dirty="0"/>
          </a:p>
          <a:p>
            <a:pPr marL="285750" indent="-285750">
              <a:buFont typeface="Arial" pitchFamily="34" charset="0"/>
              <a:buChar char="•"/>
            </a:pPr>
            <a:r>
              <a:rPr lang="fr-FR" dirty="0"/>
              <a:t>But: Le dernier joueur à retourner un bâtonnet permettant de constituer un carré  gagne le pion au centre.</a:t>
            </a:r>
          </a:p>
          <a:p>
            <a:pPr marL="285750" indent="-285750">
              <a:buFont typeface="Arial" pitchFamily="34" charset="0"/>
              <a:buChar char="•"/>
            </a:pPr>
            <a:endParaRPr lang="fr-FR" dirty="0"/>
          </a:p>
          <a:p>
            <a:pPr marL="285750" indent="-285750">
              <a:buFont typeface="Arial" pitchFamily="34" charset="0"/>
              <a:buChar char="•"/>
            </a:pPr>
            <a:r>
              <a:rPr lang="fr-FR" dirty="0"/>
              <a:t>Tarif location: 10€</a:t>
            </a:r>
          </a:p>
        </p:txBody>
      </p:sp>
      <p:pic>
        <p:nvPicPr>
          <p:cNvPr id="1026" name="Picture 2" descr="D:\mes_documents\WILBOX\site\Images\Pipopippet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75" y="2708127"/>
            <a:ext cx="3889573" cy="3889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8860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076056" y="1772816"/>
            <a:ext cx="3312368" cy="707886"/>
          </a:xfrm>
          <a:prstGeom prst="rect">
            <a:avLst/>
          </a:prstGeom>
          <a:noFill/>
        </p:spPr>
        <p:txBody>
          <a:bodyPr wrap="square" rtlCol="0">
            <a:spAutoFit/>
          </a:bodyPr>
          <a:lstStyle/>
          <a:p>
            <a:pPr algn="ctr"/>
            <a:r>
              <a:rPr lang="fr-FR" sz="4000" b="1" dirty="0"/>
              <a:t>Grenouillette</a:t>
            </a:r>
          </a:p>
        </p:txBody>
      </p:sp>
      <p:sp>
        <p:nvSpPr>
          <p:cNvPr id="9" name="ZoneTexte 8"/>
          <p:cNvSpPr txBox="1"/>
          <p:nvPr/>
        </p:nvSpPr>
        <p:spPr>
          <a:xfrm>
            <a:off x="179512" y="2420888"/>
            <a:ext cx="3528392" cy="4801314"/>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Jeu d’adresse</a:t>
            </a:r>
          </a:p>
          <a:p>
            <a:pPr marL="285750" indent="-285750">
              <a:buFont typeface="Arial" pitchFamily="34" charset="0"/>
              <a:buChar char="•"/>
            </a:pPr>
            <a:r>
              <a:rPr lang="fr-FR" dirty="0"/>
              <a:t>A partir de 6 ans</a:t>
            </a:r>
          </a:p>
          <a:p>
            <a:pPr marL="285750" indent="-285750">
              <a:buFont typeface="Arial" pitchFamily="34" charset="0"/>
              <a:buChar char="•"/>
            </a:pPr>
            <a:r>
              <a:rPr lang="fr-FR" dirty="0"/>
              <a:t>1 joueur</a:t>
            </a:r>
          </a:p>
          <a:p>
            <a:pPr marL="285750" indent="-285750">
              <a:buFont typeface="Arial" pitchFamily="34" charset="0"/>
              <a:buChar char="•"/>
            </a:pPr>
            <a:r>
              <a:rPr lang="fr-FR" dirty="0"/>
              <a:t>10 minutes</a:t>
            </a:r>
          </a:p>
          <a:p>
            <a:pPr marL="285750" indent="-285750">
              <a:buFont typeface="Arial" pitchFamily="34" charset="0"/>
              <a:buChar char="•"/>
            </a:pPr>
            <a:r>
              <a:rPr lang="fr-FR" dirty="0"/>
              <a:t>14 trous en hêtre 90H x 45L x 56P cm</a:t>
            </a:r>
          </a:p>
          <a:p>
            <a:pPr marL="285750" indent="-285750">
              <a:buFont typeface="Arial" pitchFamily="34" charset="0"/>
              <a:buChar char="•"/>
            </a:pPr>
            <a:r>
              <a:rPr lang="fr-FR" dirty="0"/>
              <a:t>Ou 9 trous en hêtre 79H x 35L x 47P</a:t>
            </a:r>
          </a:p>
          <a:p>
            <a:pPr marL="285750" indent="-285750">
              <a:buFont typeface="Arial" pitchFamily="34" charset="0"/>
              <a:buChar char="•"/>
            </a:pPr>
            <a:endParaRPr lang="fr-FR" dirty="0"/>
          </a:p>
          <a:p>
            <a:pPr marL="285750" indent="-285750">
              <a:buFont typeface="Arial" pitchFamily="34" charset="0"/>
              <a:buChar char="•"/>
            </a:pPr>
            <a:r>
              <a:rPr lang="fr-FR" dirty="0"/>
              <a:t>But: Lancer les palets dans les trous pour marquer le plus de points.</a:t>
            </a:r>
          </a:p>
          <a:p>
            <a:pPr marL="285750" indent="-285750">
              <a:buFont typeface="Arial" pitchFamily="34" charset="0"/>
              <a:buChar char="•"/>
            </a:pPr>
            <a:endParaRPr lang="fr-FR" dirty="0"/>
          </a:p>
          <a:p>
            <a:pPr marL="285750" indent="-285750">
              <a:buFont typeface="Arial" pitchFamily="34" charset="0"/>
              <a:buChar char="•"/>
            </a:pPr>
            <a:r>
              <a:rPr lang="fr-FR" dirty="0"/>
              <a:t>Tarif location petit modèle: 30€</a:t>
            </a:r>
          </a:p>
          <a:p>
            <a:pPr marL="285750" indent="-285750">
              <a:buFont typeface="Arial" pitchFamily="34" charset="0"/>
              <a:buChar char="•"/>
            </a:pPr>
            <a:r>
              <a:rPr lang="fr-FR" dirty="0"/>
              <a:t>Tarif location grand modèle: 50€</a:t>
            </a:r>
          </a:p>
          <a:p>
            <a:pPr marL="285750" indent="-285750">
              <a:buFont typeface="Arial" pitchFamily="34" charset="0"/>
              <a:buChar char="•"/>
            </a:pPr>
            <a:endParaRPr lang="fr-FR"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920" y="2657213"/>
            <a:ext cx="2707973" cy="4084155"/>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6256" y="4169618"/>
            <a:ext cx="1781175" cy="2571750"/>
          </a:xfrm>
          <a:prstGeom prst="rect">
            <a:avLst/>
          </a:prstGeom>
        </p:spPr>
      </p:pic>
    </p:spTree>
    <p:extLst>
      <p:ext uri="{BB962C8B-B14F-4D97-AF65-F5344CB8AC3E}">
        <p14:creationId xmlns:p14="http://schemas.microsoft.com/office/powerpoint/2010/main" val="809924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5" y="1916832"/>
            <a:ext cx="3312368" cy="707886"/>
          </a:xfrm>
          <a:prstGeom prst="rect">
            <a:avLst/>
          </a:prstGeom>
          <a:noFill/>
        </p:spPr>
        <p:txBody>
          <a:bodyPr wrap="square" rtlCol="0">
            <a:spAutoFit/>
          </a:bodyPr>
          <a:lstStyle/>
          <a:p>
            <a:pPr algn="ctr"/>
            <a:r>
              <a:rPr lang="fr-FR" sz="4000" b="1" dirty="0"/>
              <a:t>Suspense</a:t>
            </a:r>
          </a:p>
        </p:txBody>
      </p:sp>
      <p:sp>
        <p:nvSpPr>
          <p:cNvPr id="9" name="ZoneTexte 8"/>
          <p:cNvSpPr txBox="1"/>
          <p:nvPr/>
        </p:nvSpPr>
        <p:spPr>
          <a:xfrm>
            <a:off x="1043608" y="2420888"/>
            <a:ext cx="2664296" cy="4247317"/>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Jeu d’adresse</a:t>
            </a:r>
          </a:p>
          <a:p>
            <a:pPr marL="285750" indent="-285750">
              <a:buFont typeface="Arial" pitchFamily="34" charset="0"/>
              <a:buChar char="•"/>
            </a:pPr>
            <a:r>
              <a:rPr lang="fr-FR" dirty="0"/>
              <a:t>A partir de 10 ans</a:t>
            </a:r>
          </a:p>
          <a:p>
            <a:pPr marL="285750" indent="-285750">
              <a:buFont typeface="Arial" pitchFamily="34" charset="0"/>
              <a:buChar char="•"/>
            </a:pPr>
            <a:r>
              <a:rPr lang="fr-FR" dirty="0"/>
              <a:t>2  à 4 joueurs</a:t>
            </a:r>
          </a:p>
          <a:p>
            <a:pPr marL="285750" indent="-285750">
              <a:buFont typeface="Arial" pitchFamily="34" charset="0"/>
              <a:buChar char="•"/>
            </a:pPr>
            <a:r>
              <a:rPr lang="fr-FR" dirty="0"/>
              <a:t>20 minutes</a:t>
            </a:r>
          </a:p>
          <a:p>
            <a:pPr marL="285750" indent="-285750">
              <a:buFont typeface="Arial" pitchFamily="34" charset="0"/>
              <a:buChar char="•"/>
            </a:pPr>
            <a:r>
              <a:rPr lang="fr-FR" dirty="0"/>
              <a:t>70H x 69L x 69l  cm</a:t>
            </a:r>
          </a:p>
          <a:p>
            <a:pPr marL="285750" indent="-285750">
              <a:buFont typeface="Arial" pitchFamily="34" charset="0"/>
              <a:buChar char="•"/>
            </a:pPr>
            <a:endParaRPr lang="fr-FR" dirty="0"/>
          </a:p>
          <a:p>
            <a:pPr marL="285750" indent="-285750">
              <a:buFont typeface="Arial" pitchFamily="34" charset="0"/>
              <a:buChar char="•"/>
            </a:pPr>
            <a:r>
              <a:rPr lang="fr-FR" dirty="0"/>
              <a:t>But: Poser ses boules avec une tige sur la structure au centre sans faire tomber les autres boules.</a:t>
            </a:r>
          </a:p>
          <a:p>
            <a:pPr marL="285750" indent="-285750">
              <a:buFont typeface="Arial" pitchFamily="34" charset="0"/>
              <a:buChar char="•"/>
            </a:pPr>
            <a:endParaRPr lang="fr-FR" dirty="0"/>
          </a:p>
          <a:p>
            <a:pPr marL="285750" indent="-285750">
              <a:buFont typeface="Arial" pitchFamily="34" charset="0"/>
              <a:buChar char="•"/>
            </a:pPr>
            <a:r>
              <a:rPr lang="fr-FR" dirty="0"/>
              <a:t>Tarif location: 40€</a:t>
            </a:r>
          </a:p>
          <a:p>
            <a:endParaRPr lang="fr-FR"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2653704"/>
            <a:ext cx="4086374" cy="4159672"/>
          </a:xfrm>
          <a:prstGeom prst="rect">
            <a:avLst/>
          </a:prstGeom>
        </p:spPr>
      </p:pic>
    </p:spTree>
    <p:extLst>
      <p:ext uri="{BB962C8B-B14F-4D97-AF65-F5344CB8AC3E}">
        <p14:creationId xmlns:p14="http://schemas.microsoft.com/office/powerpoint/2010/main" val="809924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4283968" y="1916832"/>
            <a:ext cx="4608511" cy="707886"/>
          </a:xfrm>
          <a:prstGeom prst="rect">
            <a:avLst/>
          </a:prstGeom>
          <a:noFill/>
        </p:spPr>
        <p:txBody>
          <a:bodyPr wrap="square" rtlCol="0">
            <a:spAutoFit/>
          </a:bodyPr>
          <a:lstStyle/>
          <a:p>
            <a:pPr algn="ctr"/>
            <a:r>
              <a:rPr lang="fr-FR" sz="4000" b="1" dirty="0"/>
              <a:t>Les bâtonnets XXL</a:t>
            </a:r>
          </a:p>
        </p:txBody>
      </p:sp>
      <p:sp>
        <p:nvSpPr>
          <p:cNvPr id="9" name="ZoneTexte 8"/>
          <p:cNvSpPr txBox="1"/>
          <p:nvPr/>
        </p:nvSpPr>
        <p:spPr>
          <a:xfrm>
            <a:off x="1043608" y="2420888"/>
            <a:ext cx="2664296" cy="3693319"/>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Jeu de réflexion</a:t>
            </a:r>
          </a:p>
          <a:p>
            <a:pPr marL="285750" indent="-285750">
              <a:buFont typeface="Arial" pitchFamily="34" charset="0"/>
              <a:buChar char="•"/>
            </a:pPr>
            <a:r>
              <a:rPr lang="fr-FR" dirty="0"/>
              <a:t>A partir de 6 ans</a:t>
            </a:r>
          </a:p>
          <a:p>
            <a:pPr marL="285750" indent="-285750">
              <a:buFont typeface="Arial" pitchFamily="34" charset="0"/>
              <a:buChar char="•"/>
            </a:pPr>
            <a:r>
              <a:rPr lang="fr-FR" dirty="0"/>
              <a:t>2 joueurs</a:t>
            </a:r>
          </a:p>
          <a:p>
            <a:pPr marL="285750" indent="-285750">
              <a:buFont typeface="Arial" pitchFamily="34" charset="0"/>
              <a:buChar char="•"/>
            </a:pPr>
            <a:r>
              <a:rPr lang="fr-FR" dirty="0"/>
              <a:t>5 minutes</a:t>
            </a:r>
          </a:p>
          <a:p>
            <a:pPr marL="285750" indent="-285750">
              <a:buFont typeface="Arial" pitchFamily="34" charset="0"/>
              <a:buChar char="•"/>
            </a:pPr>
            <a:r>
              <a:rPr lang="fr-FR" dirty="0"/>
              <a:t>122 x 41 cm</a:t>
            </a:r>
          </a:p>
          <a:p>
            <a:pPr marL="285750" indent="-285750">
              <a:buFont typeface="Arial" pitchFamily="34" charset="0"/>
              <a:buChar char="•"/>
            </a:pPr>
            <a:endParaRPr lang="fr-FR" dirty="0"/>
          </a:p>
          <a:p>
            <a:pPr marL="285750" indent="-285750">
              <a:buFont typeface="Arial" pitchFamily="34" charset="0"/>
              <a:buChar char="•"/>
            </a:pPr>
            <a:r>
              <a:rPr lang="fr-FR" dirty="0"/>
              <a:t>But: On retire 1, 2 ou 3 bâtonnets. Il ne faut pas retirer le dernier.</a:t>
            </a:r>
          </a:p>
          <a:p>
            <a:pPr marL="285750" indent="-285750">
              <a:buFont typeface="Arial" pitchFamily="34" charset="0"/>
              <a:buChar char="•"/>
            </a:pPr>
            <a:endParaRPr lang="fr-FR" dirty="0"/>
          </a:p>
          <a:p>
            <a:pPr marL="285750" indent="-285750">
              <a:buFont typeface="Arial" pitchFamily="34" charset="0"/>
              <a:buChar char="•"/>
            </a:pPr>
            <a:r>
              <a:rPr lang="fr-FR" dirty="0"/>
              <a:t>Tarif location: 25€</a:t>
            </a:r>
          </a:p>
          <a:p>
            <a:pPr marL="285750" indent="-285750">
              <a:buFont typeface="Arial" pitchFamily="34" charset="0"/>
              <a:buChar char="•"/>
            </a:pPr>
            <a:endParaRPr lang="fr-FR" dirty="0"/>
          </a:p>
        </p:txBody>
      </p:sp>
      <p:pic>
        <p:nvPicPr>
          <p:cNvPr id="3" name="Image 2" descr="Une image contenant bois, en bois, Planche, escaliers&#10;&#10;Le contenu généré par l’IA peut être incorrect.">
            <a:extLst>
              <a:ext uri="{FF2B5EF4-FFF2-40B4-BE49-F238E27FC236}">
                <a16:creationId xmlns:a16="http://schemas.microsoft.com/office/drawing/2014/main" id="{626039FB-B810-047D-3145-3BD4BA2131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2996952"/>
            <a:ext cx="3814269" cy="3447511"/>
          </a:xfrm>
          <a:prstGeom prst="rect">
            <a:avLst/>
          </a:prstGeom>
        </p:spPr>
      </p:pic>
    </p:spTree>
    <p:extLst>
      <p:ext uri="{BB962C8B-B14F-4D97-AF65-F5344CB8AC3E}">
        <p14:creationId xmlns:p14="http://schemas.microsoft.com/office/powerpoint/2010/main" val="4853460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151C1-3207-C8D7-C715-2D2FFCE3CF0A}"/>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43F62006-4CE6-5455-22EF-5ED1A5D096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a:extLst>
              <a:ext uri="{FF2B5EF4-FFF2-40B4-BE49-F238E27FC236}">
                <a16:creationId xmlns:a16="http://schemas.microsoft.com/office/drawing/2014/main" id="{AF6CC4CD-6498-D490-9239-8CBCEAE215AB}"/>
              </a:ext>
            </a:extLst>
          </p:cNvPr>
          <p:cNvSpPr txBox="1"/>
          <p:nvPr/>
        </p:nvSpPr>
        <p:spPr>
          <a:xfrm>
            <a:off x="2771800" y="1916832"/>
            <a:ext cx="6264697" cy="707886"/>
          </a:xfrm>
          <a:prstGeom prst="rect">
            <a:avLst/>
          </a:prstGeom>
          <a:noFill/>
        </p:spPr>
        <p:txBody>
          <a:bodyPr wrap="square" rtlCol="0">
            <a:spAutoFit/>
          </a:bodyPr>
          <a:lstStyle/>
          <a:p>
            <a:pPr algn="ctr"/>
            <a:r>
              <a:rPr lang="fr-FR" sz="4000" b="1" dirty="0"/>
              <a:t>Les bâtonnets (petit format)</a:t>
            </a:r>
          </a:p>
        </p:txBody>
      </p:sp>
      <p:sp>
        <p:nvSpPr>
          <p:cNvPr id="9" name="ZoneTexte 8">
            <a:extLst>
              <a:ext uri="{FF2B5EF4-FFF2-40B4-BE49-F238E27FC236}">
                <a16:creationId xmlns:a16="http://schemas.microsoft.com/office/drawing/2014/main" id="{9CF02D2A-FF94-853E-0611-4B0E1EF23401}"/>
              </a:ext>
            </a:extLst>
          </p:cNvPr>
          <p:cNvSpPr txBox="1"/>
          <p:nvPr/>
        </p:nvSpPr>
        <p:spPr>
          <a:xfrm>
            <a:off x="683568" y="2832025"/>
            <a:ext cx="2664296" cy="3693319"/>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Jeu de réflexion</a:t>
            </a:r>
          </a:p>
          <a:p>
            <a:pPr marL="285750" indent="-285750">
              <a:buFont typeface="Arial" pitchFamily="34" charset="0"/>
              <a:buChar char="•"/>
            </a:pPr>
            <a:r>
              <a:rPr lang="fr-FR" dirty="0"/>
              <a:t>A partir de 6 ans</a:t>
            </a:r>
          </a:p>
          <a:p>
            <a:pPr marL="285750" indent="-285750">
              <a:buFont typeface="Arial" pitchFamily="34" charset="0"/>
              <a:buChar char="•"/>
            </a:pPr>
            <a:r>
              <a:rPr lang="fr-FR" dirty="0"/>
              <a:t>2 joueurs</a:t>
            </a:r>
          </a:p>
          <a:p>
            <a:pPr marL="285750" indent="-285750">
              <a:buFont typeface="Arial" pitchFamily="34" charset="0"/>
              <a:buChar char="•"/>
            </a:pPr>
            <a:r>
              <a:rPr lang="fr-FR" dirty="0"/>
              <a:t>5 minutes</a:t>
            </a:r>
          </a:p>
          <a:p>
            <a:pPr marL="285750" indent="-285750">
              <a:buFont typeface="Arial" pitchFamily="34" charset="0"/>
              <a:buChar char="•"/>
            </a:pPr>
            <a:r>
              <a:rPr lang="fr-FR" dirty="0"/>
              <a:t>56 x 22 cm</a:t>
            </a:r>
          </a:p>
          <a:p>
            <a:pPr marL="285750" indent="-285750">
              <a:buFont typeface="Arial" pitchFamily="34" charset="0"/>
              <a:buChar char="•"/>
            </a:pPr>
            <a:endParaRPr lang="fr-FR" dirty="0"/>
          </a:p>
          <a:p>
            <a:pPr marL="285750" indent="-285750">
              <a:buFont typeface="Arial" pitchFamily="34" charset="0"/>
              <a:buChar char="•"/>
            </a:pPr>
            <a:r>
              <a:rPr lang="fr-FR" dirty="0"/>
              <a:t>But: On retire 1, 2 ou 3 bâtonnets. Il ne faut pas retirer le dernier.</a:t>
            </a:r>
          </a:p>
          <a:p>
            <a:pPr marL="285750" indent="-285750">
              <a:buFont typeface="Arial" pitchFamily="34" charset="0"/>
              <a:buChar char="•"/>
            </a:pPr>
            <a:endParaRPr lang="fr-FR" dirty="0"/>
          </a:p>
          <a:p>
            <a:pPr marL="285750" indent="-285750">
              <a:buFont typeface="Arial" pitchFamily="34" charset="0"/>
              <a:buChar char="•"/>
            </a:pPr>
            <a:r>
              <a:rPr lang="fr-FR" dirty="0"/>
              <a:t>Tarif location: 15€</a:t>
            </a:r>
          </a:p>
          <a:p>
            <a:pPr marL="285750" indent="-285750">
              <a:buFont typeface="Arial" pitchFamily="34" charset="0"/>
              <a:buChar char="•"/>
            </a:pPr>
            <a:endParaRPr lang="fr-FR" dirty="0"/>
          </a:p>
        </p:txBody>
      </p:sp>
      <p:pic>
        <p:nvPicPr>
          <p:cNvPr id="5122" name="Picture 2" descr="D:\mes_documents\WILBOX\site\Images\Batonnets géants.jpg">
            <a:extLst>
              <a:ext uri="{FF2B5EF4-FFF2-40B4-BE49-F238E27FC236}">
                <a16:creationId xmlns:a16="http://schemas.microsoft.com/office/drawing/2014/main" id="{1E25B2A2-FF2F-0EF5-43EA-9E1171D804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3289432"/>
            <a:ext cx="4608512" cy="3451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0570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50260" y="1772816"/>
            <a:ext cx="3670212" cy="707886"/>
          </a:xfrm>
          <a:prstGeom prst="rect">
            <a:avLst/>
          </a:prstGeom>
          <a:noFill/>
        </p:spPr>
        <p:txBody>
          <a:bodyPr wrap="square" rtlCol="0">
            <a:spAutoFit/>
          </a:bodyPr>
          <a:lstStyle/>
          <a:p>
            <a:pPr algn="ctr"/>
            <a:r>
              <a:rPr lang="fr-FR" sz="4000" b="1" dirty="0"/>
              <a:t>MEMORY BILLES</a:t>
            </a:r>
          </a:p>
        </p:txBody>
      </p:sp>
      <p:sp>
        <p:nvSpPr>
          <p:cNvPr id="9" name="ZoneTexte 8"/>
          <p:cNvSpPr txBox="1"/>
          <p:nvPr/>
        </p:nvSpPr>
        <p:spPr>
          <a:xfrm>
            <a:off x="1043608" y="2420888"/>
            <a:ext cx="2952328" cy="3970318"/>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Jeu de mémoire</a:t>
            </a:r>
          </a:p>
          <a:p>
            <a:pPr marL="285750" indent="-285750">
              <a:buFont typeface="Arial" pitchFamily="34" charset="0"/>
              <a:buChar char="•"/>
            </a:pPr>
            <a:r>
              <a:rPr lang="fr-FR" dirty="0"/>
              <a:t>A partir de 5 ans</a:t>
            </a:r>
          </a:p>
          <a:p>
            <a:pPr marL="285750" indent="-285750">
              <a:buFont typeface="Arial" pitchFamily="34" charset="0"/>
              <a:buChar char="•"/>
            </a:pPr>
            <a:r>
              <a:rPr lang="fr-FR" dirty="0"/>
              <a:t>2 joueurs</a:t>
            </a:r>
          </a:p>
          <a:p>
            <a:pPr marL="285750" indent="-285750">
              <a:buFont typeface="Arial" pitchFamily="34" charset="0"/>
              <a:buChar char="•"/>
            </a:pPr>
            <a:r>
              <a:rPr lang="fr-FR" dirty="0"/>
              <a:t>5 minutes</a:t>
            </a:r>
          </a:p>
          <a:p>
            <a:pPr marL="285750" indent="-285750">
              <a:buFont typeface="Arial" pitchFamily="34" charset="0"/>
              <a:buChar char="•"/>
            </a:pPr>
            <a:r>
              <a:rPr lang="fr-FR" dirty="0"/>
              <a:t>60 x 25 cm</a:t>
            </a:r>
          </a:p>
          <a:p>
            <a:pPr marL="285750" indent="-285750">
              <a:buFont typeface="Arial" pitchFamily="34" charset="0"/>
              <a:buChar char="•"/>
            </a:pPr>
            <a:endParaRPr lang="fr-FR" dirty="0"/>
          </a:p>
          <a:p>
            <a:pPr marL="285750" indent="-285750">
              <a:buFont typeface="Arial" pitchFamily="34" charset="0"/>
              <a:buChar char="•"/>
            </a:pPr>
            <a:r>
              <a:rPr lang="fr-FR" dirty="0"/>
              <a:t>But: Mémorisez l'ordre des billes et reproduisez la ligne avec le moins d'erreurs possible.</a:t>
            </a:r>
          </a:p>
          <a:p>
            <a:pPr marL="285750" indent="-285750">
              <a:buFont typeface="Arial" pitchFamily="34" charset="0"/>
              <a:buChar char="•"/>
            </a:pPr>
            <a:endParaRPr lang="fr-FR" dirty="0"/>
          </a:p>
          <a:p>
            <a:pPr marL="285750" indent="-285750">
              <a:buFont typeface="Arial" pitchFamily="34" charset="0"/>
              <a:buChar char="•"/>
            </a:pPr>
            <a:r>
              <a:rPr lang="fr-FR" dirty="0"/>
              <a:t>Tarif location: 20€</a:t>
            </a:r>
          </a:p>
          <a:p>
            <a:pPr marL="285750" indent="-285750">
              <a:buFont typeface="Arial" pitchFamily="34" charset="0"/>
              <a:buChar char="•"/>
            </a:pPr>
            <a:endParaRPr lang="fr-FR" dirty="0"/>
          </a:p>
        </p:txBody>
      </p:sp>
      <p:pic>
        <p:nvPicPr>
          <p:cNvPr id="10242" name="Picture 2" descr="D:\mes_documents\WILBOX\site\Images\Mémory bill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798" y="2492896"/>
            <a:ext cx="4235698" cy="4235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919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5" y="1916832"/>
            <a:ext cx="3312368" cy="707886"/>
          </a:xfrm>
          <a:prstGeom prst="rect">
            <a:avLst/>
          </a:prstGeom>
          <a:noFill/>
        </p:spPr>
        <p:txBody>
          <a:bodyPr wrap="square" rtlCol="0">
            <a:spAutoFit/>
          </a:bodyPr>
          <a:lstStyle/>
          <a:p>
            <a:pPr algn="ctr"/>
            <a:r>
              <a:rPr lang="fr-FR" sz="4000" b="1" dirty="0"/>
              <a:t>QUIXO</a:t>
            </a:r>
          </a:p>
        </p:txBody>
      </p:sp>
      <p:sp>
        <p:nvSpPr>
          <p:cNvPr id="9" name="ZoneTexte 8"/>
          <p:cNvSpPr txBox="1"/>
          <p:nvPr/>
        </p:nvSpPr>
        <p:spPr>
          <a:xfrm>
            <a:off x="1043608" y="2420888"/>
            <a:ext cx="2664296" cy="4524315"/>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Réflexion / Abstrait</a:t>
            </a:r>
          </a:p>
          <a:p>
            <a:pPr marL="285750" indent="-285750">
              <a:buFont typeface="Arial" pitchFamily="34" charset="0"/>
              <a:buChar char="•"/>
            </a:pPr>
            <a:r>
              <a:rPr lang="fr-FR" dirty="0"/>
              <a:t>A partir de 6 ans</a:t>
            </a:r>
          </a:p>
          <a:p>
            <a:pPr marL="285750" indent="-285750">
              <a:buFont typeface="Arial" pitchFamily="34" charset="0"/>
              <a:buChar char="•"/>
            </a:pPr>
            <a:r>
              <a:rPr lang="fr-FR" dirty="0"/>
              <a:t>2 à 4 joueurs</a:t>
            </a:r>
          </a:p>
          <a:p>
            <a:pPr marL="285750" indent="-285750">
              <a:buFont typeface="Arial" pitchFamily="34" charset="0"/>
              <a:buChar char="•"/>
            </a:pPr>
            <a:r>
              <a:rPr lang="fr-FR" dirty="0"/>
              <a:t>15 minutes</a:t>
            </a:r>
          </a:p>
          <a:p>
            <a:pPr marL="285750" indent="-285750">
              <a:buFont typeface="Arial" pitchFamily="34" charset="0"/>
              <a:buChar char="•"/>
            </a:pPr>
            <a:r>
              <a:rPr lang="fr-FR" dirty="0"/>
              <a:t>65 x 65 cm</a:t>
            </a:r>
          </a:p>
          <a:p>
            <a:pPr marL="285750" indent="-285750">
              <a:buFont typeface="Arial" pitchFamily="34" charset="0"/>
              <a:buChar char="•"/>
            </a:pPr>
            <a:endParaRPr lang="fr-FR" dirty="0"/>
          </a:p>
          <a:p>
            <a:pPr marL="285750" indent="-285750">
              <a:buFont typeface="Arial" pitchFamily="34" charset="0"/>
              <a:buChar char="•"/>
            </a:pPr>
            <a:r>
              <a:rPr lang="fr-FR" dirty="0"/>
              <a:t>But: Aligner 5 symboles en choisissant un cube  au bord du plateau et en faisant glisser une ligne.</a:t>
            </a:r>
          </a:p>
          <a:p>
            <a:pPr marL="285750" indent="-285750">
              <a:buFont typeface="Arial" pitchFamily="34" charset="0"/>
              <a:buChar char="•"/>
            </a:pPr>
            <a:endParaRPr lang="fr-FR" dirty="0"/>
          </a:p>
          <a:p>
            <a:pPr marL="285750" indent="-285750">
              <a:buFont typeface="Arial" pitchFamily="34" charset="0"/>
              <a:buChar char="•"/>
            </a:pPr>
            <a:r>
              <a:rPr lang="fr-FR" dirty="0"/>
              <a:t>Tarif location: 25€</a:t>
            </a:r>
          </a:p>
          <a:p>
            <a:pPr marL="285750" indent="-285750">
              <a:buFont typeface="Arial" pitchFamily="34" charset="0"/>
              <a:buChar char="•"/>
            </a:pPr>
            <a:r>
              <a:rPr lang="fr-FR" dirty="0"/>
              <a:t>Tarif vente: 350€</a:t>
            </a:r>
          </a:p>
          <a:p>
            <a:pPr marL="285750" indent="-285750">
              <a:buFont typeface="Arial" pitchFamily="34" charset="0"/>
              <a:buChar char="•"/>
            </a:pPr>
            <a:endParaRPr lang="fr-FR"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7579" y="2924944"/>
            <a:ext cx="3810000" cy="3361556"/>
          </a:xfrm>
          <a:prstGeom prst="rect">
            <a:avLst/>
          </a:prstGeom>
        </p:spPr>
      </p:pic>
    </p:spTree>
    <p:extLst>
      <p:ext uri="{BB962C8B-B14F-4D97-AF65-F5344CB8AC3E}">
        <p14:creationId xmlns:p14="http://schemas.microsoft.com/office/powerpoint/2010/main" val="25329704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mes_documents\WILBOX\site\Images\Curling géa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3110" y="1475854"/>
            <a:ext cx="3825354" cy="3825354"/>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5" y="1916832"/>
            <a:ext cx="3312368" cy="707886"/>
          </a:xfrm>
          <a:prstGeom prst="rect">
            <a:avLst/>
          </a:prstGeom>
          <a:noFill/>
        </p:spPr>
        <p:txBody>
          <a:bodyPr wrap="square" rtlCol="0">
            <a:spAutoFit/>
          </a:bodyPr>
          <a:lstStyle/>
          <a:p>
            <a:pPr algn="ctr"/>
            <a:r>
              <a:rPr lang="fr-FR" sz="4000" b="1" dirty="0"/>
              <a:t>Curling géant</a:t>
            </a:r>
          </a:p>
        </p:txBody>
      </p:sp>
      <p:sp>
        <p:nvSpPr>
          <p:cNvPr id="9" name="ZoneTexte 8"/>
          <p:cNvSpPr txBox="1"/>
          <p:nvPr/>
        </p:nvSpPr>
        <p:spPr>
          <a:xfrm>
            <a:off x="1043608" y="2420888"/>
            <a:ext cx="2664296" cy="4524315"/>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Jeu de réflexion</a:t>
            </a:r>
          </a:p>
          <a:p>
            <a:pPr marL="285750" indent="-285750">
              <a:buFont typeface="Arial" pitchFamily="34" charset="0"/>
              <a:buChar char="•"/>
            </a:pPr>
            <a:r>
              <a:rPr lang="fr-FR" dirty="0"/>
              <a:t>A partir de 6 ans</a:t>
            </a:r>
          </a:p>
          <a:p>
            <a:pPr marL="285750" indent="-285750">
              <a:buFont typeface="Arial" pitchFamily="34" charset="0"/>
              <a:buChar char="•"/>
            </a:pPr>
            <a:r>
              <a:rPr lang="fr-FR" dirty="0"/>
              <a:t>2 joueurs</a:t>
            </a:r>
          </a:p>
          <a:p>
            <a:pPr marL="285750" indent="-285750">
              <a:buFont typeface="Arial" pitchFamily="34" charset="0"/>
              <a:buChar char="•"/>
            </a:pPr>
            <a:r>
              <a:rPr lang="fr-FR" dirty="0"/>
              <a:t>5 minutes</a:t>
            </a:r>
          </a:p>
          <a:p>
            <a:pPr marL="285750" indent="-285750">
              <a:buFont typeface="Arial" pitchFamily="34" charset="0"/>
              <a:buChar char="•"/>
            </a:pPr>
            <a:r>
              <a:rPr lang="fr-FR" dirty="0"/>
              <a:t>56 x 22 cm</a:t>
            </a:r>
          </a:p>
          <a:p>
            <a:pPr marL="285750" indent="-285750">
              <a:buFont typeface="Arial" pitchFamily="34" charset="0"/>
              <a:buChar char="•"/>
            </a:pPr>
            <a:endParaRPr lang="fr-FR" dirty="0"/>
          </a:p>
          <a:p>
            <a:pPr marL="285750" indent="-285750">
              <a:buFont typeface="Arial" pitchFamily="34" charset="0"/>
              <a:buChar char="•"/>
            </a:pPr>
            <a:r>
              <a:rPr lang="fr-FR" dirty="0"/>
              <a:t>But: placer ses plots au plus proche du centre, les joueurs jouent tour à tour et peuvent percuter les plots des adversaires.</a:t>
            </a:r>
          </a:p>
          <a:p>
            <a:pPr marL="285750" indent="-285750">
              <a:buFont typeface="Arial" pitchFamily="34" charset="0"/>
              <a:buChar char="•"/>
            </a:pPr>
            <a:endParaRPr lang="fr-FR" dirty="0"/>
          </a:p>
          <a:p>
            <a:pPr marL="285750" indent="-285750">
              <a:buFont typeface="Arial" pitchFamily="34" charset="0"/>
              <a:buChar char="•"/>
            </a:pPr>
            <a:r>
              <a:rPr lang="fr-FR" dirty="0"/>
              <a:t>Tarif location: 20€</a:t>
            </a:r>
          </a:p>
          <a:p>
            <a:pPr marL="285750" indent="-285750">
              <a:buFont typeface="Arial" pitchFamily="34" charset="0"/>
              <a:buChar char="•"/>
            </a:pPr>
            <a:endParaRPr lang="fr-FR" dirty="0"/>
          </a:p>
        </p:txBody>
      </p:sp>
      <p:pic>
        <p:nvPicPr>
          <p:cNvPr id="3075" name="Picture 3" descr="D:\mes_documents\WILBOX\site\Images\curling géant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7540" y="4554810"/>
            <a:ext cx="3504940" cy="1826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9868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5" y="1916832"/>
            <a:ext cx="3312368" cy="707886"/>
          </a:xfrm>
          <a:prstGeom prst="rect">
            <a:avLst/>
          </a:prstGeom>
          <a:noFill/>
        </p:spPr>
        <p:txBody>
          <a:bodyPr wrap="square" rtlCol="0">
            <a:spAutoFit/>
          </a:bodyPr>
          <a:lstStyle/>
          <a:p>
            <a:pPr algn="ctr"/>
            <a:r>
              <a:rPr lang="fr-FR" sz="4000" b="1" dirty="0"/>
              <a:t>LIXSO GEANT</a:t>
            </a:r>
          </a:p>
        </p:txBody>
      </p:sp>
      <p:sp>
        <p:nvSpPr>
          <p:cNvPr id="9" name="ZoneTexte 8"/>
          <p:cNvSpPr txBox="1"/>
          <p:nvPr/>
        </p:nvSpPr>
        <p:spPr>
          <a:xfrm>
            <a:off x="323528" y="2420888"/>
            <a:ext cx="3672408" cy="4247317"/>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Casse-tête entre le puzzle et le sudoku</a:t>
            </a:r>
          </a:p>
          <a:p>
            <a:pPr marL="285750" indent="-285750">
              <a:buFont typeface="Arial" pitchFamily="34" charset="0"/>
              <a:buChar char="•"/>
            </a:pPr>
            <a:r>
              <a:rPr lang="fr-FR" dirty="0"/>
              <a:t>A partir de 8 ans</a:t>
            </a:r>
          </a:p>
          <a:p>
            <a:pPr marL="285750" indent="-285750">
              <a:buFont typeface="Arial" pitchFamily="34" charset="0"/>
              <a:buChar char="•"/>
            </a:pPr>
            <a:r>
              <a:rPr lang="fr-FR" dirty="0"/>
              <a:t>1 à 4 joueurs</a:t>
            </a:r>
          </a:p>
          <a:p>
            <a:pPr marL="285750" indent="-285750">
              <a:buFont typeface="Arial" pitchFamily="34" charset="0"/>
              <a:buChar char="•"/>
            </a:pPr>
            <a:r>
              <a:rPr lang="fr-FR" dirty="0"/>
              <a:t>105minutes</a:t>
            </a:r>
          </a:p>
          <a:p>
            <a:pPr marL="285750" indent="-285750">
              <a:buFont typeface="Arial" pitchFamily="34" charset="0"/>
              <a:buChar char="•"/>
            </a:pPr>
            <a:r>
              <a:rPr lang="fr-FR" dirty="0"/>
              <a:t>70 x 70 cm</a:t>
            </a:r>
          </a:p>
          <a:p>
            <a:pPr marL="285750" indent="-285750">
              <a:buFont typeface="Arial" pitchFamily="34" charset="0"/>
              <a:buChar char="•"/>
            </a:pPr>
            <a:endParaRPr lang="fr-FR" dirty="0"/>
          </a:p>
          <a:p>
            <a:pPr marL="285750" indent="-285750">
              <a:buFont typeface="Arial" pitchFamily="34" charset="0"/>
              <a:buChar char="•"/>
            </a:pPr>
            <a:r>
              <a:rPr lang="fr-FR" dirty="0"/>
              <a:t>But : Placer les pièces en L en fonction des indices de la grille et de façon à ce qu’aucune pièce de même couleur ne se touche même par un coin.</a:t>
            </a:r>
          </a:p>
          <a:p>
            <a:pPr marL="285750" indent="-285750">
              <a:buFont typeface="Arial" pitchFamily="34" charset="0"/>
              <a:buChar char="•"/>
            </a:pPr>
            <a:endParaRPr lang="fr-FR" dirty="0"/>
          </a:p>
          <a:p>
            <a:pPr marL="285750" indent="-285750">
              <a:buFont typeface="Arial" pitchFamily="34" charset="0"/>
              <a:buChar char="•"/>
            </a:pPr>
            <a:r>
              <a:rPr lang="fr-FR" dirty="0"/>
              <a:t>Tarif location: 20€</a:t>
            </a:r>
          </a:p>
        </p:txBody>
      </p:sp>
      <p:pic>
        <p:nvPicPr>
          <p:cNvPr id="2050" name="Picture 2" descr="D:\mes_documents\WILBOX\site\Images\Lixso géa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1794" y="2605803"/>
            <a:ext cx="3348558" cy="258984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mes_documents\WILBOX\site\Images\Lixso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0298" y="5195649"/>
            <a:ext cx="2464190" cy="1545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924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5" y="1916832"/>
            <a:ext cx="3312368" cy="707886"/>
          </a:xfrm>
          <a:prstGeom prst="rect">
            <a:avLst/>
          </a:prstGeom>
          <a:noFill/>
        </p:spPr>
        <p:txBody>
          <a:bodyPr wrap="square" rtlCol="0">
            <a:spAutoFit/>
          </a:bodyPr>
          <a:lstStyle/>
          <a:p>
            <a:pPr algn="ctr"/>
            <a:r>
              <a:rPr lang="fr-FR" sz="4000" b="1" dirty="0"/>
              <a:t>TRAPENUM</a:t>
            </a:r>
          </a:p>
        </p:txBody>
      </p:sp>
      <p:sp>
        <p:nvSpPr>
          <p:cNvPr id="9" name="ZoneTexte 8"/>
          <p:cNvSpPr txBox="1"/>
          <p:nvPr/>
        </p:nvSpPr>
        <p:spPr>
          <a:xfrm>
            <a:off x="1043608" y="2420888"/>
            <a:ext cx="2664296" cy="4247317"/>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Reconnaissance tactile et communication</a:t>
            </a:r>
          </a:p>
          <a:p>
            <a:pPr marL="285750" indent="-285750">
              <a:buFont typeface="Arial" pitchFamily="34" charset="0"/>
              <a:buChar char="•"/>
            </a:pPr>
            <a:r>
              <a:rPr lang="fr-FR" dirty="0"/>
              <a:t>A partir de 8 ans</a:t>
            </a:r>
          </a:p>
          <a:p>
            <a:pPr marL="285750" indent="-285750">
              <a:buFont typeface="Arial" pitchFamily="34" charset="0"/>
              <a:buChar char="•"/>
            </a:pPr>
            <a:r>
              <a:rPr lang="fr-FR" dirty="0"/>
              <a:t>4 joueurs</a:t>
            </a:r>
          </a:p>
          <a:p>
            <a:pPr marL="285750" indent="-285750">
              <a:buFont typeface="Arial" pitchFamily="34" charset="0"/>
              <a:buChar char="•"/>
            </a:pPr>
            <a:r>
              <a:rPr lang="fr-FR" dirty="0"/>
              <a:t>10 minutes</a:t>
            </a:r>
          </a:p>
          <a:p>
            <a:pPr marL="285750" indent="-285750">
              <a:buFont typeface="Arial" pitchFamily="34" charset="0"/>
              <a:buChar char="•"/>
            </a:pPr>
            <a:r>
              <a:rPr lang="fr-FR" dirty="0"/>
              <a:t>19H x 50L x 50l cm</a:t>
            </a:r>
          </a:p>
          <a:p>
            <a:pPr marL="285750" indent="-285750">
              <a:buFont typeface="Arial" pitchFamily="34" charset="0"/>
              <a:buChar char="•"/>
            </a:pPr>
            <a:endParaRPr lang="fr-FR" dirty="0"/>
          </a:p>
          <a:p>
            <a:pPr marL="285750" indent="-285750">
              <a:buFont typeface="Arial" pitchFamily="34" charset="0"/>
              <a:buChar char="•"/>
            </a:pPr>
            <a:r>
              <a:rPr lang="fr-FR" dirty="0"/>
              <a:t>But: Sortir en même temps que son partenaire l’une des 13 paires dissimulées dans la caisse.</a:t>
            </a:r>
          </a:p>
          <a:p>
            <a:pPr marL="285750" indent="-285750">
              <a:buFont typeface="Arial" pitchFamily="34" charset="0"/>
              <a:buChar char="•"/>
            </a:pPr>
            <a:endParaRPr lang="fr-FR" dirty="0"/>
          </a:p>
          <a:p>
            <a:pPr marL="285750" indent="-285750">
              <a:buFont typeface="Arial" pitchFamily="34" charset="0"/>
              <a:buChar char="•"/>
            </a:pPr>
            <a:r>
              <a:rPr lang="fr-FR" dirty="0"/>
              <a:t>Tarif location: 25€</a:t>
            </a: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0693" y="2950031"/>
            <a:ext cx="4013795" cy="3575313"/>
          </a:xfrm>
          <a:prstGeom prst="rect">
            <a:avLst/>
          </a:prstGeom>
        </p:spPr>
      </p:pic>
    </p:spTree>
    <p:extLst>
      <p:ext uri="{BB962C8B-B14F-4D97-AF65-F5344CB8AC3E}">
        <p14:creationId xmlns:p14="http://schemas.microsoft.com/office/powerpoint/2010/main" val="28361621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3995936" y="1916832"/>
            <a:ext cx="4824535" cy="707886"/>
          </a:xfrm>
          <a:prstGeom prst="rect">
            <a:avLst/>
          </a:prstGeom>
          <a:noFill/>
        </p:spPr>
        <p:txBody>
          <a:bodyPr wrap="square" rtlCol="0">
            <a:spAutoFit/>
          </a:bodyPr>
          <a:lstStyle/>
          <a:p>
            <a:pPr algn="ctr"/>
            <a:r>
              <a:rPr lang="fr-FR" sz="4000" b="1" dirty="0"/>
              <a:t>Jeu de Guillaume Tell</a:t>
            </a:r>
          </a:p>
        </p:txBody>
      </p:sp>
      <p:sp>
        <p:nvSpPr>
          <p:cNvPr id="9" name="ZoneTexte 8"/>
          <p:cNvSpPr txBox="1"/>
          <p:nvPr/>
        </p:nvSpPr>
        <p:spPr>
          <a:xfrm>
            <a:off x="1043608" y="2420888"/>
            <a:ext cx="2664296" cy="3139321"/>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Jeu d’adresse</a:t>
            </a:r>
          </a:p>
          <a:p>
            <a:pPr marL="285750" indent="-285750">
              <a:buFont typeface="Arial" pitchFamily="34" charset="0"/>
              <a:buChar char="•"/>
            </a:pPr>
            <a:r>
              <a:rPr lang="fr-FR" dirty="0"/>
              <a:t>A partir de 10 ans</a:t>
            </a:r>
          </a:p>
          <a:p>
            <a:pPr marL="285750" indent="-285750">
              <a:buFont typeface="Arial" pitchFamily="34" charset="0"/>
              <a:buChar char="•"/>
            </a:pPr>
            <a:r>
              <a:rPr lang="fr-FR" dirty="0"/>
              <a:t>1 joueur</a:t>
            </a:r>
          </a:p>
          <a:p>
            <a:pPr marL="285750" indent="-285750">
              <a:buFont typeface="Arial" pitchFamily="34" charset="0"/>
              <a:buChar char="•"/>
            </a:pPr>
            <a:r>
              <a:rPr lang="fr-FR" dirty="0"/>
              <a:t>10 minutes</a:t>
            </a:r>
          </a:p>
          <a:p>
            <a:pPr marL="285750" indent="-285750">
              <a:buFont typeface="Arial" pitchFamily="34" charset="0"/>
              <a:buChar char="•"/>
            </a:pPr>
            <a:r>
              <a:rPr lang="fr-FR" dirty="0"/>
              <a:t>45H x 27,5L x 18l cm</a:t>
            </a:r>
          </a:p>
          <a:p>
            <a:pPr marL="285750" indent="-285750">
              <a:buFont typeface="Arial" pitchFamily="34" charset="0"/>
              <a:buChar char="•"/>
            </a:pPr>
            <a:endParaRPr lang="fr-FR" dirty="0"/>
          </a:p>
          <a:p>
            <a:pPr marL="285750" indent="-285750">
              <a:buFont typeface="Arial" pitchFamily="34" charset="0"/>
              <a:buChar char="•"/>
            </a:pPr>
            <a:r>
              <a:rPr lang="fr-FR" dirty="0"/>
              <a:t>But: Viser la pomme avec l’arbalète</a:t>
            </a:r>
          </a:p>
          <a:p>
            <a:pPr marL="285750" indent="-285750">
              <a:buFont typeface="Arial" pitchFamily="34" charset="0"/>
              <a:buChar char="•"/>
            </a:pPr>
            <a:endParaRPr lang="fr-FR" dirty="0"/>
          </a:p>
          <a:p>
            <a:pPr marL="285750" indent="-285750">
              <a:buFont typeface="Arial" pitchFamily="34" charset="0"/>
              <a:buChar char="•"/>
            </a:pPr>
            <a:r>
              <a:rPr lang="fr-FR" dirty="0"/>
              <a:t>Tarif location: 15€</a:t>
            </a: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2708920"/>
            <a:ext cx="3212752" cy="4084554"/>
          </a:xfrm>
          <a:prstGeom prst="rect">
            <a:avLst/>
          </a:prstGeom>
        </p:spPr>
      </p:pic>
    </p:spTree>
    <p:extLst>
      <p:ext uri="{BB962C8B-B14F-4D97-AF65-F5344CB8AC3E}">
        <p14:creationId xmlns:p14="http://schemas.microsoft.com/office/powerpoint/2010/main" val="809924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3995936" y="1916832"/>
            <a:ext cx="4968552" cy="707886"/>
          </a:xfrm>
          <a:prstGeom prst="rect">
            <a:avLst/>
          </a:prstGeom>
          <a:noFill/>
        </p:spPr>
        <p:txBody>
          <a:bodyPr wrap="square" rtlCol="0">
            <a:spAutoFit/>
          </a:bodyPr>
          <a:lstStyle/>
          <a:p>
            <a:pPr algn="ctr"/>
            <a:r>
              <a:rPr lang="fr-FR" sz="4000" b="1" dirty="0" err="1"/>
              <a:t>Kronkorken</a:t>
            </a:r>
            <a:r>
              <a:rPr lang="fr-FR" sz="4000" b="1" dirty="0"/>
              <a:t> Champion</a:t>
            </a:r>
          </a:p>
        </p:txBody>
      </p:sp>
      <p:sp>
        <p:nvSpPr>
          <p:cNvPr id="9" name="ZoneTexte 8"/>
          <p:cNvSpPr txBox="1"/>
          <p:nvPr/>
        </p:nvSpPr>
        <p:spPr>
          <a:xfrm>
            <a:off x="1043608" y="2420888"/>
            <a:ext cx="2664296" cy="3693319"/>
          </a:xfrm>
          <a:prstGeom prst="rect">
            <a:avLst/>
          </a:prstGeom>
          <a:noFill/>
        </p:spPr>
        <p:txBody>
          <a:bodyPr wrap="square" rtlCol="0">
            <a:spAutoFit/>
          </a:bodyPr>
          <a:lstStyle/>
          <a:p>
            <a:pPr marL="285750" indent="-285750">
              <a:buFont typeface="Arial" pitchFamily="34" charset="0"/>
              <a:buChar char="•"/>
            </a:pPr>
            <a:r>
              <a:rPr lang="fr-FR" dirty="0"/>
              <a:t>En bois </a:t>
            </a:r>
          </a:p>
          <a:p>
            <a:pPr marL="285750" indent="-285750">
              <a:buFont typeface="Arial" pitchFamily="34" charset="0"/>
              <a:buChar char="•"/>
            </a:pPr>
            <a:r>
              <a:rPr lang="fr-FR" dirty="0"/>
              <a:t>Jeu d’adresse</a:t>
            </a:r>
          </a:p>
          <a:p>
            <a:pPr marL="285750" indent="-285750">
              <a:buFont typeface="Arial" pitchFamily="34" charset="0"/>
              <a:buChar char="•"/>
            </a:pPr>
            <a:r>
              <a:rPr lang="fr-FR" dirty="0"/>
              <a:t>A partir de 16 ans</a:t>
            </a:r>
          </a:p>
          <a:p>
            <a:pPr marL="285750" indent="-285750">
              <a:buFont typeface="Arial" pitchFamily="34" charset="0"/>
              <a:buChar char="•"/>
            </a:pPr>
            <a:r>
              <a:rPr lang="fr-FR" dirty="0"/>
              <a:t>1 à 8 joueurs</a:t>
            </a:r>
          </a:p>
          <a:p>
            <a:pPr marL="285750" indent="-285750">
              <a:buFont typeface="Arial" pitchFamily="34" charset="0"/>
              <a:buChar char="•"/>
            </a:pPr>
            <a:r>
              <a:rPr lang="fr-FR" dirty="0"/>
              <a:t>15 minutes</a:t>
            </a:r>
          </a:p>
          <a:p>
            <a:pPr marL="285750" indent="-285750">
              <a:buFont typeface="Arial" pitchFamily="34" charset="0"/>
              <a:buChar char="•"/>
            </a:pPr>
            <a:r>
              <a:rPr lang="fr-FR" dirty="0"/>
              <a:t>20H cm</a:t>
            </a:r>
          </a:p>
          <a:p>
            <a:pPr marL="285750" indent="-285750">
              <a:buFont typeface="Arial" pitchFamily="34" charset="0"/>
              <a:buChar char="•"/>
            </a:pPr>
            <a:endParaRPr lang="fr-FR" dirty="0"/>
          </a:p>
          <a:p>
            <a:pPr marL="285750" indent="-285750">
              <a:buFont typeface="Arial" pitchFamily="34" charset="0"/>
              <a:buChar char="•"/>
            </a:pPr>
            <a:r>
              <a:rPr lang="fr-FR" dirty="0"/>
              <a:t>But: viser l’aimant avec des capsules de bière ou les déposer sans que ça ne tombe</a:t>
            </a:r>
          </a:p>
          <a:p>
            <a:pPr marL="285750" indent="-285750">
              <a:buFont typeface="Arial" pitchFamily="34" charset="0"/>
              <a:buChar char="•"/>
            </a:pPr>
            <a:endParaRPr lang="fr-FR" dirty="0"/>
          </a:p>
          <a:p>
            <a:pPr marL="285750" indent="-285750">
              <a:buFont typeface="Arial" pitchFamily="34" charset="0"/>
              <a:buChar char="•"/>
            </a:pPr>
            <a:r>
              <a:rPr lang="fr-FR" dirty="0"/>
              <a:t>Tarif location: 9€</a:t>
            </a:r>
          </a:p>
        </p:txBody>
      </p:sp>
      <p:pic>
        <p:nvPicPr>
          <p:cNvPr id="2051" name="Picture 3" descr="D:\mes_documents\WILBOX\site\Images\wilbox_kronkorke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053712"/>
            <a:ext cx="4174414" cy="318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9526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3995936" y="1916832"/>
            <a:ext cx="4824535" cy="707886"/>
          </a:xfrm>
          <a:prstGeom prst="rect">
            <a:avLst/>
          </a:prstGeom>
          <a:noFill/>
        </p:spPr>
        <p:txBody>
          <a:bodyPr wrap="square" rtlCol="0">
            <a:spAutoFit/>
          </a:bodyPr>
          <a:lstStyle/>
          <a:p>
            <a:pPr algn="ctr"/>
            <a:r>
              <a:rPr lang="fr-FR" sz="4000" b="1" dirty="0"/>
              <a:t>CROQUET</a:t>
            </a:r>
          </a:p>
        </p:txBody>
      </p:sp>
      <p:sp>
        <p:nvSpPr>
          <p:cNvPr id="9" name="ZoneTexte 8"/>
          <p:cNvSpPr txBox="1"/>
          <p:nvPr/>
        </p:nvSpPr>
        <p:spPr>
          <a:xfrm>
            <a:off x="1043608" y="2420888"/>
            <a:ext cx="2664296" cy="3693319"/>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Jeu d’adresse</a:t>
            </a:r>
          </a:p>
          <a:p>
            <a:pPr marL="285750" indent="-285750">
              <a:buFont typeface="Arial" pitchFamily="34" charset="0"/>
              <a:buChar char="•"/>
            </a:pPr>
            <a:r>
              <a:rPr lang="fr-FR" dirty="0"/>
              <a:t>A partir de 7 ans</a:t>
            </a:r>
          </a:p>
          <a:p>
            <a:pPr marL="285750" indent="-285750">
              <a:buFont typeface="Arial" pitchFamily="34" charset="0"/>
              <a:buChar char="•"/>
            </a:pPr>
            <a:r>
              <a:rPr lang="fr-FR" dirty="0"/>
              <a:t>1 à 6 joueurs</a:t>
            </a:r>
          </a:p>
          <a:p>
            <a:pPr marL="285750" indent="-285750">
              <a:buFont typeface="Arial" pitchFamily="34" charset="0"/>
              <a:buChar char="•"/>
            </a:pPr>
            <a:r>
              <a:rPr lang="fr-FR" dirty="0"/>
              <a:t>20 minutes</a:t>
            </a:r>
          </a:p>
          <a:p>
            <a:endParaRPr lang="fr-FR" dirty="0"/>
          </a:p>
          <a:p>
            <a:endParaRPr lang="fr-FR" dirty="0"/>
          </a:p>
          <a:p>
            <a:pPr marL="285750" indent="-285750">
              <a:buFont typeface="Arial" pitchFamily="34" charset="0"/>
              <a:buChar char="•"/>
            </a:pPr>
            <a:r>
              <a:rPr lang="fr-FR" dirty="0"/>
              <a:t>But: Avec un maillet, faire passer sa boule sous des arceaux.</a:t>
            </a:r>
          </a:p>
          <a:p>
            <a:pPr marL="285750" indent="-285750">
              <a:buFont typeface="Arial" pitchFamily="34" charset="0"/>
              <a:buChar char="•"/>
            </a:pPr>
            <a:endParaRPr lang="fr-FR" dirty="0"/>
          </a:p>
          <a:p>
            <a:pPr marL="285750" indent="-285750">
              <a:buFont typeface="Arial" pitchFamily="34" charset="0"/>
              <a:buChar char="•"/>
            </a:pPr>
            <a:r>
              <a:rPr lang="fr-FR" dirty="0"/>
              <a:t>Tarif location: 40€</a:t>
            </a:r>
          </a:p>
          <a:p>
            <a:endParaRPr lang="fr-FR" dirty="0"/>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960" y="3265802"/>
            <a:ext cx="4698826" cy="3115526"/>
          </a:xfrm>
          <a:prstGeom prst="rect">
            <a:avLst/>
          </a:prstGeom>
        </p:spPr>
      </p:pic>
    </p:spTree>
    <p:extLst>
      <p:ext uri="{BB962C8B-B14F-4D97-AF65-F5344CB8AC3E}">
        <p14:creationId xmlns:p14="http://schemas.microsoft.com/office/powerpoint/2010/main" val="4275431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9" name="ZoneTexte 8"/>
          <p:cNvSpPr txBox="1"/>
          <p:nvPr/>
        </p:nvSpPr>
        <p:spPr>
          <a:xfrm>
            <a:off x="1043608" y="2420888"/>
            <a:ext cx="2664296" cy="3693319"/>
          </a:xfrm>
          <a:prstGeom prst="rect">
            <a:avLst/>
          </a:prstGeom>
          <a:noFill/>
        </p:spPr>
        <p:txBody>
          <a:bodyPr wrap="square" rtlCol="0">
            <a:spAutoFit/>
          </a:bodyPr>
          <a:lstStyle/>
          <a:p>
            <a:pPr marL="285750" indent="-285750">
              <a:buFont typeface="Arial" pitchFamily="34" charset="0"/>
              <a:buChar char="•"/>
            </a:pPr>
            <a:r>
              <a:rPr lang="fr-FR" dirty="0"/>
              <a:t>En bois</a:t>
            </a:r>
          </a:p>
          <a:p>
            <a:pPr marL="285750" indent="-285750">
              <a:buFont typeface="Arial" pitchFamily="34" charset="0"/>
              <a:buChar char="•"/>
            </a:pPr>
            <a:r>
              <a:rPr lang="fr-FR" dirty="0"/>
              <a:t>Jeu d’adresse</a:t>
            </a:r>
          </a:p>
          <a:p>
            <a:pPr marL="285750" indent="-285750">
              <a:buFont typeface="Arial" pitchFamily="34" charset="0"/>
              <a:buChar char="•"/>
            </a:pPr>
            <a:r>
              <a:rPr lang="fr-FR" dirty="0"/>
              <a:t>A partir de 5 ans</a:t>
            </a:r>
          </a:p>
          <a:p>
            <a:pPr marL="285750" indent="-285750">
              <a:buFont typeface="Arial" pitchFamily="34" charset="0"/>
              <a:buChar char="•"/>
            </a:pPr>
            <a:r>
              <a:rPr lang="fr-FR" dirty="0"/>
              <a:t>1 joueur</a:t>
            </a:r>
          </a:p>
          <a:p>
            <a:pPr marL="285750" indent="-285750">
              <a:buFont typeface="Arial" pitchFamily="34" charset="0"/>
              <a:buChar char="•"/>
            </a:pPr>
            <a:r>
              <a:rPr lang="fr-FR" dirty="0"/>
              <a:t>10 minutes</a:t>
            </a:r>
          </a:p>
          <a:p>
            <a:pPr marL="285750" indent="-285750">
              <a:buFont typeface="Arial" pitchFamily="34" charset="0"/>
              <a:buChar char="•"/>
            </a:pPr>
            <a:r>
              <a:rPr lang="fr-FR" dirty="0"/>
              <a:t>40 x 40  cm</a:t>
            </a:r>
          </a:p>
          <a:p>
            <a:pPr marL="285750" indent="-285750">
              <a:buFont typeface="Arial" pitchFamily="34" charset="0"/>
              <a:buChar char="•"/>
            </a:pPr>
            <a:endParaRPr lang="fr-FR" dirty="0"/>
          </a:p>
          <a:p>
            <a:pPr marL="285750" indent="-285750">
              <a:buFont typeface="Arial" pitchFamily="34" charset="0"/>
              <a:buChar char="•"/>
            </a:pPr>
            <a:r>
              <a:rPr lang="fr-FR" dirty="0"/>
              <a:t>But: Lancer les anneaux pour atteindre les quilles</a:t>
            </a:r>
          </a:p>
          <a:p>
            <a:pPr marL="285750" indent="-285750">
              <a:buFont typeface="Arial" pitchFamily="34" charset="0"/>
              <a:buChar char="•"/>
            </a:pPr>
            <a:endParaRPr lang="fr-FR" dirty="0"/>
          </a:p>
          <a:p>
            <a:pPr marL="285750" indent="-285750">
              <a:buFont typeface="Arial" pitchFamily="34" charset="0"/>
              <a:buChar char="•"/>
            </a:pPr>
            <a:r>
              <a:rPr lang="fr-FR" dirty="0"/>
              <a:t>Tarif location: 5€</a:t>
            </a:r>
          </a:p>
          <a:p>
            <a:endParaRPr lang="fr-FR" dirty="0"/>
          </a:p>
        </p:txBody>
      </p:sp>
      <p:sp>
        <p:nvSpPr>
          <p:cNvPr id="6" name="ZoneTexte 5"/>
          <p:cNvSpPr txBox="1"/>
          <p:nvPr/>
        </p:nvSpPr>
        <p:spPr>
          <a:xfrm>
            <a:off x="4932040" y="2132856"/>
            <a:ext cx="3816424" cy="646331"/>
          </a:xfrm>
          <a:prstGeom prst="rect">
            <a:avLst/>
          </a:prstGeom>
          <a:noFill/>
        </p:spPr>
        <p:txBody>
          <a:bodyPr wrap="square" rtlCol="0">
            <a:spAutoFit/>
          </a:bodyPr>
          <a:lstStyle/>
          <a:p>
            <a:pPr algn="ctr"/>
            <a:r>
              <a:rPr lang="fr-FR" sz="3600" b="1" dirty="0"/>
              <a:t>Anneaux-Quilles</a:t>
            </a:r>
          </a:p>
        </p:txBody>
      </p:sp>
      <p:pic>
        <p:nvPicPr>
          <p:cNvPr id="4098" name="Picture 2" descr="G:\MES IMAGES\A garder\WILBOX\En bois grand format\Anneaux quill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6131" y="3079428"/>
            <a:ext cx="4504342" cy="3373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8560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5" y="1916832"/>
            <a:ext cx="3312368" cy="707886"/>
          </a:xfrm>
          <a:prstGeom prst="rect">
            <a:avLst/>
          </a:prstGeom>
          <a:noFill/>
        </p:spPr>
        <p:txBody>
          <a:bodyPr wrap="square" rtlCol="0">
            <a:spAutoFit/>
          </a:bodyPr>
          <a:lstStyle/>
          <a:p>
            <a:pPr algn="ctr"/>
            <a:r>
              <a:rPr lang="fr-FR" sz="4000" b="1" dirty="0"/>
              <a:t>Bag </a:t>
            </a:r>
            <a:r>
              <a:rPr lang="fr-FR" sz="4000" b="1" dirty="0" err="1"/>
              <a:t>Board</a:t>
            </a:r>
            <a:endParaRPr lang="fr-FR" sz="4000" b="1" dirty="0"/>
          </a:p>
        </p:txBody>
      </p:sp>
      <p:sp>
        <p:nvSpPr>
          <p:cNvPr id="9" name="ZoneTexte 8"/>
          <p:cNvSpPr txBox="1"/>
          <p:nvPr/>
        </p:nvSpPr>
        <p:spPr>
          <a:xfrm>
            <a:off x="1043608" y="2420888"/>
            <a:ext cx="2664296" cy="4247317"/>
          </a:xfrm>
          <a:prstGeom prst="rect">
            <a:avLst/>
          </a:prstGeom>
          <a:noFill/>
        </p:spPr>
        <p:txBody>
          <a:bodyPr wrap="square" rtlCol="0">
            <a:spAutoFit/>
          </a:bodyPr>
          <a:lstStyle/>
          <a:p>
            <a:pPr marL="285750" indent="-285750">
              <a:buFont typeface="Arial" pitchFamily="34" charset="0"/>
              <a:buChar char="•"/>
            </a:pPr>
            <a:r>
              <a:rPr lang="fr-FR" dirty="0"/>
              <a:t>En bois</a:t>
            </a:r>
          </a:p>
          <a:p>
            <a:pPr marL="285750" indent="-285750">
              <a:buFont typeface="Arial" pitchFamily="34" charset="0"/>
              <a:buChar char="•"/>
            </a:pPr>
            <a:r>
              <a:rPr lang="fr-FR" dirty="0"/>
              <a:t>Adresse</a:t>
            </a:r>
          </a:p>
          <a:p>
            <a:pPr marL="285750" indent="-285750">
              <a:buFont typeface="Arial" pitchFamily="34" charset="0"/>
              <a:buChar char="•"/>
            </a:pPr>
            <a:r>
              <a:rPr lang="fr-FR" dirty="0"/>
              <a:t>A partir de 5 ans</a:t>
            </a:r>
          </a:p>
          <a:p>
            <a:pPr marL="285750" indent="-285750">
              <a:buFont typeface="Arial" pitchFamily="34" charset="0"/>
              <a:buChar char="•"/>
            </a:pPr>
            <a:r>
              <a:rPr lang="fr-FR" dirty="0"/>
              <a:t>2, 4 ou 6 joueurs</a:t>
            </a:r>
          </a:p>
          <a:p>
            <a:pPr marL="285750" indent="-285750">
              <a:buFont typeface="Arial" pitchFamily="34" charset="0"/>
              <a:buChar char="•"/>
            </a:pPr>
            <a:r>
              <a:rPr lang="fr-FR" dirty="0"/>
              <a:t>15  minutes</a:t>
            </a:r>
          </a:p>
          <a:p>
            <a:pPr marL="285750" indent="-285750">
              <a:buFont typeface="Arial" pitchFamily="34" charset="0"/>
              <a:buChar char="•"/>
            </a:pPr>
            <a:r>
              <a:rPr lang="fr-FR" dirty="0"/>
              <a:t>Un plateau, 2 sets de 4 sacs souples</a:t>
            </a:r>
          </a:p>
          <a:p>
            <a:pPr marL="285750" indent="-285750">
              <a:buFont typeface="Arial" pitchFamily="34" charset="0"/>
              <a:buChar char="•"/>
            </a:pPr>
            <a:endParaRPr lang="fr-FR" dirty="0"/>
          </a:p>
          <a:p>
            <a:pPr marL="285750" indent="-285750">
              <a:buFont typeface="Arial" pitchFamily="34" charset="0"/>
              <a:buChar char="•"/>
            </a:pPr>
            <a:r>
              <a:rPr lang="fr-FR" dirty="0"/>
              <a:t>But: Viser avec les sacs le trou dans le plateau incliné.</a:t>
            </a:r>
          </a:p>
          <a:p>
            <a:pPr marL="285750" indent="-285750">
              <a:buFont typeface="Arial" pitchFamily="34" charset="0"/>
              <a:buChar char="•"/>
            </a:pPr>
            <a:endParaRPr lang="fr-FR" dirty="0"/>
          </a:p>
          <a:p>
            <a:pPr marL="285750" indent="-285750">
              <a:buFont typeface="Arial" pitchFamily="34" charset="0"/>
              <a:buChar char="•"/>
            </a:pPr>
            <a:r>
              <a:rPr lang="fr-FR" dirty="0"/>
              <a:t>Tarif location: 20€</a:t>
            </a:r>
          </a:p>
          <a:p>
            <a:endParaRPr lang="fr-FR" dirty="0"/>
          </a:p>
          <a:p>
            <a:r>
              <a:rPr lang="fr-FR" dirty="0"/>
              <a: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7372" y="2742233"/>
            <a:ext cx="5129124" cy="378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1991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5" y="1916832"/>
            <a:ext cx="3312368" cy="707886"/>
          </a:xfrm>
          <a:prstGeom prst="rect">
            <a:avLst/>
          </a:prstGeom>
          <a:noFill/>
        </p:spPr>
        <p:txBody>
          <a:bodyPr wrap="square" rtlCol="0">
            <a:spAutoFit/>
          </a:bodyPr>
          <a:lstStyle/>
          <a:p>
            <a:pPr algn="ctr"/>
            <a:r>
              <a:rPr lang="fr-FR" sz="4000" b="1" dirty="0" err="1"/>
              <a:t>Cornhole</a:t>
            </a:r>
            <a:endParaRPr lang="fr-FR" sz="4000" b="1" dirty="0"/>
          </a:p>
        </p:txBody>
      </p:sp>
      <p:sp>
        <p:nvSpPr>
          <p:cNvPr id="9" name="ZoneTexte 8"/>
          <p:cNvSpPr txBox="1"/>
          <p:nvPr/>
        </p:nvSpPr>
        <p:spPr>
          <a:xfrm>
            <a:off x="1043608" y="2420888"/>
            <a:ext cx="2664296" cy="4524315"/>
          </a:xfrm>
          <a:prstGeom prst="rect">
            <a:avLst/>
          </a:prstGeom>
          <a:noFill/>
        </p:spPr>
        <p:txBody>
          <a:bodyPr wrap="square" rtlCol="0">
            <a:spAutoFit/>
          </a:bodyPr>
          <a:lstStyle/>
          <a:p>
            <a:pPr marL="285750" indent="-285750">
              <a:buFont typeface="Arial" pitchFamily="34" charset="0"/>
              <a:buChar char="•"/>
            </a:pPr>
            <a:r>
              <a:rPr lang="fr-FR" dirty="0"/>
              <a:t>En bois</a:t>
            </a:r>
          </a:p>
          <a:p>
            <a:pPr marL="285750" indent="-285750">
              <a:buFont typeface="Arial" pitchFamily="34" charset="0"/>
              <a:buChar char="•"/>
            </a:pPr>
            <a:r>
              <a:rPr lang="fr-FR" dirty="0"/>
              <a:t>Adresse</a:t>
            </a:r>
          </a:p>
          <a:p>
            <a:pPr marL="285750" indent="-285750">
              <a:buFont typeface="Arial" pitchFamily="34" charset="0"/>
              <a:buChar char="•"/>
            </a:pPr>
            <a:r>
              <a:rPr lang="fr-FR" dirty="0"/>
              <a:t>A partir de 5 ans</a:t>
            </a:r>
          </a:p>
          <a:p>
            <a:pPr marL="285750" indent="-285750">
              <a:buFont typeface="Arial" pitchFamily="34" charset="0"/>
              <a:buChar char="•"/>
            </a:pPr>
            <a:r>
              <a:rPr lang="fr-FR" dirty="0"/>
              <a:t>2, 4 joueurs</a:t>
            </a:r>
          </a:p>
          <a:p>
            <a:pPr marL="285750" indent="-285750">
              <a:buFont typeface="Arial" pitchFamily="34" charset="0"/>
              <a:buChar char="•"/>
            </a:pPr>
            <a:r>
              <a:rPr lang="fr-FR" dirty="0"/>
              <a:t>15  minutes</a:t>
            </a:r>
          </a:p>
          <a:p>
            <a:pPr marL="285750" indent="-285750">
              <a:buFont typeface="Arial" pitchFamily="34" charset="0"/>
              <a:buChar char="•"/>
            </a:pPr>
            <a:r>
              <a:rPr lang="fr-FR" dirty="0"/>
              <a:t>Une </a:t>
            </a:r>
            <a:r>
              <a:rPr lang="fr-FR" dirty="0" err="1"/>
              <a:t>malette</a:t>
            </a:r>
            <a:r>
              <a:rPr lang="fr-FR" dirty="0"/>
              <a:t> se divisant en deux plateaux, 2 sets de 4 sacs souples</a:t>
            </a:r>
          </a:p>
          <a:p>
            <a:pPr marL="285750" indent="-285750">
              <a:buFont typeface="Arial" pitchFamily="34" charset="0"/>
              <a:buChar char="•"/>
            </a:pPr>
            <a:endParaRPr lang="fr-FR" dirty="0"/>
          </a:p>
          <a:p>
            <a:pPr marL="285750" indent="-285750">
              <a:buFont typeface="Arial" pitchFamily="34" charset="0"/>
              <a:buChar char="•"/>
            </a:pPr>
            <a:r>
              <a:rPr lang="fr-FR" dirty="0"/>
              <a:t>But: Viser avec les sacs le trou dans le plateau incliné.</a:t>
            </a:r>
          </a:p>
          <a:p>
            <a:pPr marL="285750" indent="-285750">
              <a:buFont typeface="Arial" pitchFamily="34" charset="0"/>
              <a:buChar char="•"/>
            </a:pPr>
            <a:endParaRPr lang="fr-FR" dirty="0"/>
          </a:p>
          <a:p>
            <a:pPr marL="285750" indent="-285750">
              <a:buFont typeface="Arial" pitchFamily="34" charset="0"/>
              <a:buChar char="•"/>
            </a:pPr>
            <a:r>
              <a:rPr lang="fr-FR" dirty="0"/>
              <a:t>Tarif location: 15€</a:t>
            </a:r>
          </a:p>
          <a:p>
            <a:pPr marL="285750" indent="-285750">
              <a:buFont typeface="Arial" pitchFamily="34" charset="0"/>
              <a:buChar char="•"/>
            </a:pPr>
            <a:endParaRPr lang="fr-FR" dirty="0"/>
          </a:p>
          <a:p>
            <a:r>
              <a:rPr lang="fr-FR" dirty="0"/>
              <a:t>     </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2321" y="3760043"/>
            <a:ext cx="2924175" cy="298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59463" y="2724894"/>
            <a:ext cx="2240729" cy="1496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38694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292080" y="1844824"/>
            <a:ext cx="3312368" cy="707886"/>
          </a:xfrm>
          <a:prstGeom prst="rect">
            <a:avLst/>
          </a:prstGeom>
          <a:noFill/>
        </p:spPr>
        <p:txBody>
          <a:bodyPr wrap="square" rtlCol="0">
            <a:spAutoFit/>
          </a:bodyPr>
          <a:lstStyle/>
          <a:p>
            <a:pPr algn="ctr"/>
            <a:r>
              <a:rPr lang="fr-FR" sz="4000" b="1" dirty="0"/>
              <a:t>MOLKKY</a:t>
            </a:r>
          </a:p>
        </p:txBody>
      </p:sp>
      <p:sp>
        <p:nvSpPr>
          <p:cNvPr id="9" name="ZoneTexte 8"/>
          <p:cNvSpPr txBox="1"/>
          <p:nvPr/>
        </p:nvSpPr>
        <p:spPr>
          <a:xfrm>
            <a:off x="1043608" y="2420888"/>
            <a:ext cx="2664296" cy="4247317"/>
          </a:xfrm>
          <a:prstGeom prst="rect">
            <a:avLst/>
          </a:prstGeom>
          <a:noFill/>
        </p:spPr>
        <p:txBody>
          <a:bodyPr wrap="square" rtlCol="0">
            <a:spAutoFit/>
          </a:bodyPr>
          <a:lstStyle/>
          <a:p>
            <a:pPr marL="285750" indent="-285750">
              <a:buFont typeface="Arial" pitchFamily="34" charset="0"/>
              <a:buChar char="•"/>
            </a:pPr>
            <a:r>
              <a:rPr lang="fr-FR" dirty="0"/>
              <a:t>En bois</a:t>
            </a:r>
          </a:p>
          <a:p>
            <a:pPr marL="285750" indent="-285750">
              <a:buFont typeface="Arial" pitchFamily="34" charset="0"/>
              <a:buChar char="•"/>
            </a:pPr>
            <a:r>
              <a:rPr lang="fr-FR" dirty="0"/>
              <a:t>Adresse</a:t>
            </a:r>
          </a:p>
          <a:p>
            <a:pPr marL="285750" indent="-285750">
              <a:buFont typeface="Arial" pitchFamily="34" charset="0"/>
              <a:buChar char="•"/>
            </a:pPr>
            <a:r>
              <a:rPr lang="fr-FR" dirty="0"/>
              <a:t>A partir de 8 ans</a:t>
            </a:r>
          </a:p>
          <a:p>
            <a:pPr marL="285750" indent="-285750">
              <a:buFont typeface="Arial" pitchFamily="34" charset="0"/>
              <a:buChar char="•"/>
            </a:pPr>
            <a:r>
              <a:rPr lang="fr-FR" dirty="0"/>
              <a:t>2, 4 ou 6 joueurs</a:t>
            </a:r>
          </a:p>
          <a:p>
            <a:pPr marL="285750" indent="-285750">
              <a:buFont typeface="Arial" pitchFamily="34" charset="0"/>
              <a:buChar char="•"/>
            </a:pPr>
            <a:r>
              <a:rPr lang="fr-FR" dirty="0"/>
              <a:t>25 minutes</a:t>
            </a:r>
          </a:p>
          <a:p>
            <a:pPr marL="285750" indent="-285750">
              <a:buFont typeface="Arial" pitchFamily="34" charset="0"/>
              <a:buChar char="•"/>
            </a:pPr>
            <a:r>
              <a:rPr lang="fr-FR" dirty="0"/>
              <a:t>12 quilles et un lanceur</a:t>
            </a:r>
          </a:p>
          <a:p>
            <a:pPr marL="285750" indent="-285750">
              <a:buFont typeface="Arial" pitchFamily="34" charset="0"/>
              <a:buChar char="•"/>
            </a:pPr>
            <a:endParaRPr lang="fr-FR" dirty="0"/>
          </a:p>
          <a:p>
            <a:pPr marL="285750" indent="-285750">
              <a:buFont typeface="Arial" pitchFamily="34" charset="0"/>
              <a:buChar char="•"/>
            </a:pPr>
            <a:r>
              <a:rPr lang="fr-FR" dirty="0"/>
              <a:t>But: Arriver à 50 points en lançant un bâton sur des quilles. </a:t>
            </a:r>
          </a:p>
          <a:p>
            <a:pPr marL="285750" indent="-285750">
              <a:buFont typeface="Arial" pitchFamily="34" charset="0"/>
              <a:buChar char="•"/>
            </a:pPr>
            <a:endParaRPr lang="fr-FR" dirty="0"/>
          </a:p>
          <a:p>
            <a:pPr marL="285750" indent="-285750">
              <a:buFont typeface="Arial" pitchFamily="34" charset="0"/>
              <a:buChar char="•"/>
            </a:pPr>
            <a:r>
              <a:rPr lang="fr-FR" dirty="0"/>
              <a:t>Tarif location: 5€</a:t>
            </a:r>
          </a:p>
          <a:p>
            <a:pPr marL="285750" indent="-285750">
              <a:buFont typeface="Arial" pitchFamily="34" charset="0"/>
              <a:buChar char="•"/>
            </a:pPr>
            <a:r>
              <a:rPr lang="fr-FR" dirty="0"/>
              <a:t>Tarif vente: 42€</a:t>
            </a:r>
          </a:p>
          <a:p>
            <a:pPr marL="285750" indent="-285750">
              <a:buFont typeface="Arial" pitchFamily="34" charset="0"/>
              <a:buChar char="•"/>
            </a:pPr>
            <a:endParaRPr lang="fr-FR" dirty="0"/>
          </a:p>
          <a:p>
            <a:r>
              <a:rPr lang="fr-FR" dirty="0"/>
              <a:t>     </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9120" y="2624718"/>
            <a:ext cx="4527376" cy="3961454"/>
          </a:xfrm>
          <a:prstGeom prst="rect">
            <a:avLst/>
          </a:prstGeom>
        </p:spPr>
      </p:pic>
    </p:spTree>
    <p:extLst>
      <p:ext uri="{BB962C8B-B14F-4D97-AF65-F5344CB8AC3E}">
        <p14:creationId xmlns:p14="http://schemas.microsoft.com/office/powerpoint/2010/main" val="1397063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5" y="1916832"/>
            <a:ext cx="3312368" cy="707886"/>
          </a:xfrm>
          <a:prstGeom prst="rect">
            <a:avLst/>
          </a:prstGeom>
          <a:noFill/>
        </p:spPr>
        <p:txBody>
          <a:bodyPr wrap="square" rtlCol="0">
            <a:spAutoFit/>
          </a:bodyPr>
          <a:lstStyle/>
          <a:p>
            <a:pPr algn="ctr"/>
            <a:r>
              <a:rPr lang="fr-FR" sz="4000" b="1" dirty="0"/>
              <a:t>SQUADRO</a:t>
            </a:r>
          </a:p>
        </p:txBody>
      </p:sp>
      <p:sp>
        <p:nvSpPr>
          <p:cNvPr id="9" name="ZoneTexte 8"/>
          <p:cNvSpPr txBox="1"/>
          <p:nvPr/>
        </p:nvSpPr>
        <p:spPr>
          <a:xfrm>
            <a:off x="1043608" y="2420888"/>
            <a:ext cx="2664296" cy="3970318"/>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Réflexion / Abstrait</a:t>
            </a:r>
          </a:p>
          <a:p>
            <a:pPr marL="285750" indent="-285750">
              <a:buFont typeface="Arial" pitchFamily="34" charset="0"/>
              <a:buChar char="•"/>
            </a:pPr>
            <a:r>
              <a:rPr lang="fr-FR" dirty="0"/>
              <a:t>A partir de 8 ans</a:t>
            </a:r>
          </a:p>
          <a:p>
            <a:pPr marL="285750" indent="-285750">
              <a:buFont typeface="Arial" pitchFamily="34" charset="0"/>
              <a:buChar char="•"/>
            </a:pPr>
            <a:r>
              <a:rPr lang="fr-FR" dirty="0"/>
              <a:t>2 joueurs</a:t>
            </a:r>
          </a:p>
          <a:p>
            <a:pPr marL="285750" indent="-285750">
              <a:buFont typeface="Arial" pitchFamily="34" charset="0"/>
              <a:buChar char="•"/>
            </a:pPr>
            <a:r>
              <a:rPr lang="fr-FR" dirty="0"/>
              <a:t>20 minutes</a:t>
            </a:r>
          </a:p>
          <a:p>
            <a:pPr marL="285750" indent="-285750">
              <a:buFont typeface="Arial" pitchFamily="34" charset="0"/>
              <a:buChar char="•"/>
            </a:pPr>
            <a:r>
              <a:rPr lang="fr-FR" dirty="0"/>
              <a:t>65 x 65 cm</a:t>
            </a:r>
          </a:p>
          <a:p>
            <a:pPr marL="285750" indent="-285750">
              <a:buFont typeface="Arial" pitchFamily="34" charset="0"/>
              <a:buChar char="•"/>
            </a:pPr>
            <a:endParaRPr lang="fr-FR" dirty="0"/>
          </a:p>
          <a:p>
            <a:pPr marL="285750" indent="-285750">
              <a:buFont typeface="Arial" pitchFamily="34" charset="0"/>
              <a:buChar char="•"/>
            </a:pPr>
            <a:r>
              <a:rPr lang="fr-FR" dirty="0"/>
              <a:t>But: Faire l’aller retour avec 4 de vos 5 bateaux</a:t>
            </a:r>
          </a:p>
          <a:p>
            <a:pPr marL="285750" indent="-285750">
              <a:buFont typeface="Arial" pitchFamily="34" charset="0"/>
              <a:buChar char="•"/>
            </a:pPr>
            <a:endParaRPr lang="fr-FR" dirty="0"/>
          </a:p>
          <a:p>
            <a:pPr marL="285750" indent="-285750">
              <a:buFont typeface="Arial" pitchFamily="34" charset="0"/>
              <a:buChar char="•"/>
            </a:pPr>
            <a:r>
              <a:rPr lang="fr-FR" dirty="0"/>
              <a:t>Tarif location: 25€</a:t>
            </a:r>
          </a:p>
          <a:p>
            <a:pPr marL="285750" indent="-285750">
              <a:buFont typeface="Arial" pitchFamily="34" charset="0"/>
              <a:buChar char="•"/>
            </a:pPr>
            <a:r>
              <a:rPr lang="fr-FR" dirty="0"/>
              <a:t>Tarif vente: 350€</a:t>
            </a:r>
          </a:p>
          <a:p>
            <a:pPr marL="285750" indent="-285750">
              <a:buFont typeface="Arial" pitchFamily="34" charset="0"/>
              <a:buChar char="•"/>
            </a:pPr>
            <a:endParaRPr lang="fr-FR" dirty="0"/>
          </a:p>
        </p:txBody>
      </p:sp>
      <p:pic>
        <p:nvPicPr>
          <p:cNvPr id="1026" name="Picture 2" descr="D:\mes_documents\WILBOX\site\Images\Squadro géa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3068960"/>
            <a:ext cx="5085811"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6641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301690" y="1844860"/>
            <a:ext cx="3312368" cy="707886"/>
          </a:xfrm>
          <a:prstGeom prst="rect">
            <a:avLst/>
          </a:prstGeom>
          <a:noFill/>
        </p:spPr>
        <p:txBody>
          <a:bodyPr wrap="square" rtlCol="0">
            <a:spAutoFit/>
          </a:bodyPr>
          <a:lstStyle/>
          <a:p>
            <a:pPr algn="ctr"/>
            <a:r>
              <a:rPr lang="fr-FR" sz="4000" b="1" dirty="0"/>
              <a:t>LA DETANQUE</a:t>
            </a:r>
          </a:p>
        </p:txBody>
      </p:sp>
      <p:sp>
        <p:nvSpPr>
          <p:cNvPr id="9" name="ZoneTexte 8"/>
          <p:cNvSpPr txBox="1"/>
          <p:nvPr/>
        </p:nvSpPr>
        <p:spPr>
          <a:xfrm>
            <a:off x="1043608" y="1746096"/>
            <a:ext cx="2664296" cy="5355312"/>
          </a:xfrm>
          <a:prstGeom prst="rect">
            <a:avLst/>
          </a:prstGeom>
          <a:noFill/>
        </p:spPr>
        <p:txBody>
          <a:bodyPr wrap="square" rtlCol="0">
            <a:spAutoFit/>
          </a:bodyPr>
          <a:lstStyle/>
          <a:p>
            <a:pPr marL="285750" indent="-285750">
              <a:buFont typeface="Arial" pitchFamily="34" charset="0"/>
              <a:buChar char="•"/>
            </a:pPr>
            <a:r>
              <a:rPr lang="fr-FR" dirty="0"/>
              <a:t>En bois</a:t>
            </a:r>
          </a:p>
          <a:p>
            <a:pPr marL="285750" indent="-285750">
              <a:buFont typeface="Arial" pitchFamily="34" charset="0"/>
              <a:buChar char="•"/>
            </a:pPr>
            <a:r>
              <a:rPr lang="fr-FR" dirty="0"/>
              <a:t>Adresse</a:t>
            </a:r>
          </a:p>
          <a:p>
            <a:pPr marL="285750" indent="-285750">
              <a:buFont typeface="Arial" pitchFamily="34" charset="0"/>
              <a:buChar char="•"/>
            </a:pPr>
            <a:r>
              <a:rPr lang="fr-FR" dirty="0"/>
              <a:t>A partir de 7 ans</a:t>
            </a:r>
          </a:p>
          <a:p>
            <a:pPr marL="285750" indent="-285750">
              <a:buFont typeface="Arial" pitchFamily="34" charset="0"/>
              <a:buChar char="•"/>
            </a:pPr>
            <a:r>
              <a:rPr lang="fr-FR" dirty="0"/>
              <a:t>2 à 12 joueurs</a:t>
            </a:r>
          </a:p>
          <a:p>
            <a:pPr marL="285750" indent="-285750">
              <a:buFont typeface="Arial" pitchFamily="34" charset="0"/>
              <a:buChar char="•"/>
            </a:pPr>
            <a:r>
              <a:rPr lang="fr-FR" dirty="0"/>
              <a:t>30 minutes</a:t>
            </a:r>
          </a:p>
          <a:p>
            <a:pPr marL="285750" indent="-285750">
              <a:buFont typeface="Arial" pitchFamily="34" charset="0"/>
              <a:buChar char="•"/>
            </a:pPr>
            <a:r>
              <a:rPr lang="fr-FR" dirty="0"/>
              <a:t>2  x 6 </a:t>
            </a:r>
            <a:r>
              <a:rPr lang="fr-FR" dirty="0" err="1"/>
              <a:t>caboules</a:t>
            </a:r>
            <a:r>
              <a:rPr lang="fr-FR" dirty="0"/>
              <a:t> et un </a:t>
            </a:r>
            <a:r>
              <a:rPr lang="fr-FR" dirty="0" err="1"/>
              <a:t>cachodé</a:t>
            </a:r>
            <a:endParaRPr lang="fr-FR" dirty="0"/>
          </a:p>
          <a:p>
            <a:pPr marL="285750" indent="-285750">
              <a:buFont typeface="Arial" pitchFamily="34" charset="0"/>
              <a:buChar char="•"/>
            </a:pPr>
            <a:endParaRPr lang="fr-FR" dirty="0"/>
          </a:p>
          <a:p>
            <a:pPr marL="285750" indent="-285750">
              <a:buFont typeface="Arial" pitchFamily="34" charset="0"/>
              <a:buChar char="•"/>
            </a:pPr>
            <a:r>
              <a:rPr lang="fr-FR" dirty="0"/>
              <a:t>But: Arriver à 30 points ou plus en additionnant les nombres de certaines faces et en utilisant les pouvoirs d’autres faces.</a:t>
            </a:r>
          </a:p>
          <a:p>
            <a:pPr marL="285750" indent="-285750">
              <a:buFont typeface="Arial" pitchFamily="34" charset="0"/>
              <a:buChar char="•"/>
            </a:pPr>
            <a:endParaRPr lang="fr-FR" dirty="0"/>
          </a:p>
          <a:p>
            <a:pPr marL="285750" indent="-285750">
              <a:buFont typeface="Arial" pitchFamily="34" charset="0"/>
              <a:buChar char="•"/>
            </a:pPr>
            <a:r>
              <a:rPr lang="fr-FR" dirty="0"/>
              <a:t>Tarif location: 15€</a:t>
            </a:r>
          </a:p>
          <a:p>
            <a:pPr marL="285750" indent="-285750">
              <a:buFont typeface="Arial" pitchFamily="34" charset="0"/>
              <a:buChar char="•"/>
            </a:pPr>
            <a:r>
              <a:rPr lang="fr-FR" dirty="0"/>
              <a:t>Tarif vente: 60€</a:t>
            </a:r>
          </a:p>
          <a:p>
            <a:pPr marL="285750" indent="-285750">
              <a:buFont typeface="Arial" pitchFamily="34" charset="0"/>
              <a:buChar char="•"/>
            </a:pPr>
            <a:endParaRPr lang="fr-FR" dirty="0"/>
          </a:p>
          <a:p>
            <a:r>
              <a:rPr lang="fr-FR" dirty="0"/>
              <a:t>     </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4337" y="2615158"/>
            <a:ext cx="2988103" cy="3910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12286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5" y="1916832"/>
            <a:ext cx="3312368" cy="707886"/>
          </a:xfrm>
          <a:prstGeom prst="rect">
            <a:avLst/>
          </a:prstGeom>
          <a:noFill/>
        </p:spPr>
        <p:txBody>
          <a:bodyPr wrap="square" rtlCol="0">
            <a:spAutoFit/>
          </a:bodyPr>
          <a:lstStyle/>
          <a:p>
            <a:pPr algn="ctr"/>
            <a:r>
              <a:rPr lang="fr-FR" sz="4000" b="1" dirty="0"/>
              <a:t>KUBB</a:t>
            </a:r>
          </a:p>
        </p:txBody>
      </p:sp>
      <p:sp>
        <p:nvSpPr>
          <p:cNvPr id="9" name="ZoneTexte 8"/>
          <p:cNvSpPr txBox="1"/>
          <p:nvPr/>
        </p:nvSpPr>
        <p:spPr>
          <a:xfrm>
            <a:off x="1043608" y="2420888"/>
            <a:ext cx="2664296" cy="3970318"/>
          </a:xfrm>
          <a:prstGeom prst="rect">
            <a:avLst/>
          </a:prstGeom>
          <a:noFill/>
        </p:spPr>
        <p:txBody>
          <a:bodyPr wrap="square" rtlCol="0">
            <a:spAutoFit/>
          </a:bodyPr>
          <a:lstStyle/>
          <a:p>
            <a:pPr marL="285750" indent="-285750">
              <a:buFont typeface="Arial" pitchFamily="34" charset="0"/>
              <a:buChar char="•"/>
            </a:pPr>
            <a:r>
              <a:rPr lang="fr-FR" dirty="0"/>
              <a:t>En bois</a:t>
            </a:r>
          </a:p>
          <a:p>
            <a:pPr marL="285750" indent="-285750">
              <a:buFont typeface="Arial" pitchFamily="34" charset="0"/>
              <a:buChar char="•"/>
            </a:pPr>
            <a:r>
              <a:rPr lang="fr-FR" dirty="0"/>
              <a:t>Adresse</a:t>
            </a:r>
          </a:p>
          <a:p>
            <a:pPr marL="285750" indent="-285750">
              <a:buFont typeface="Arial" pitchFamily="34" charset="0"/>
              <a:buChar char="•"/>
            </a:pPr>
            <a:r>
              <a:rPr lang="fr-FR" dirty="0"/>
              <a:t>A partir de 8 ans</a:t>
            </a:r>
          </a:p>
          <a:p>
            <a:pPr marL="285750" indent="-285750">
              <a:buFont typeface="Arial" pitchFamily="34" charset="0"/>
              <a:buChar char="•"/>
            </a:pPr>
            <a:r>
              <a:rPr lang="fr-FR" dirty="0"/>
              <a:t>2 ou 4 joueurs</a:t>
            </a:r>
          </a:p>
          <a:p>
            <a:pPr marL="285750" indent="-285750">
              <a:buFont typeface="Arial" pitchFamily="34" charset="0"/>
              <a:buChar char="•"/>
            </a:pPr>
            <a:r>
              <a:rPr lang="fr-FR" dirty="0"/>
              <a:t>15 minutes</a:t>
            </a:r>
          </a:p>
          <a:p>
            <a:pPr marL="285750" indent="-285750">
              <a:buFont typeface="Arial" pitchFamily="34" charset="0"/>
              <a:buChar char="•"/>
            </a:pPr>
            <a:endParaRPr lang="fr-FR" dirty="0"/>
          </a:p>
          <a:p>
            <a:pPr marL="285750" indent="-285750">
              <a:buFont typeface="Arial" pitchFamily="34" charset="0"/>
              <a:buChar char="•"/>
            </a:pPr>
            <a:r>
              <a:rPr lang="fr-FR" dirty="0"/>
              <a:t>But: Faire tomber toutes les pièces adverses à l’aide de bâtons.</a:t>
            </a:r>
          </a:p>
          <a:p>
            <a:pPr marL="285750" indent="-285750">
              <a:buFont typeface="Arial" pitchFamily="34" charset="0"/>
              <a:buChar char="•"/>
            </a:pPr>
            <a:endParaRPr lang="fr-FR" dirty="0"/>
          </a:p>
          <a:p>
            <a:pPr marL="285750" indent="-285750">
              <a:buFont typeface="Arial" pitchFamily="34" charset="0"/>
              <a:buChar char="•"/>
            </a:pPr>
            <a:r>
              <a:rPr lang="fr-FR" dirty="0"/>
              <a:t>Tarif location: 10€</a:t>
            </a:r>
          </a:p>
          <a:p>
            <a:pPr marL="285750" indent="-285750">
              <a:buFont typeface="Arial" pitchFamily="34" charset="0"/>
              <a:buChar char="•"/>
            </a:pPr>
            <a:r>
              <a:rPr lang="fr-FR" dirty="0"/>
              <a:t>Tarif vente: 60€</a:t>
            </a:r>
          </a:p>
          <a:p>
            <a:pPr marL="285750" indent="-285750">
              <a:buFont typeface="Arial" pitchFamily="34" charset="0"/>
              <a:buChar char="•"/>
            </a:pPr>
            <a:endParaRPr lang="fr-FR" dirty="0"/>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7626" y="3298051"/>
            <a:ext cx="4918032" cy="3175794"/>
          </a:xfrm>
          <a:prstGeom prst="rect">
            <a:avLst/>
          </a:prstGeom>
        </p:spPr>
      </p:pic>
    </p:spTree>
    <p:extLst>
      <p:ext uri="{BB962C8B-B14F-4D97-AF65-F5344CB8AC3E}">
        <p14:creationId xmlns:p14="http://schemas.microsoft.com/office/powerpoint/2010/main" val="2341991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5" y="1916832"/>
            <a:ext cx="3312368" cy="707886"/>
          </a:xfrm>
          <a:prstGeom prst="rect">
            <a:avLst/>
          </a:prstGeom>
          <a:noFill/>
        </p:spPr>
        <p:txBody>
          <a:bodyPr wrap="square" rtlCol="0">
            <a:spAutoFit/>
          </a:bodyPr>
          <a:lstStyle/>
          <a:p>
            <a:pPr algn="ctr"/>
            <a:r>
              <a:rPr lang="fr-FR" sz="4000" b="1" dirty="0"/>
              <a:t>PALOU</a:t>
            </a:r>
          </a:p>
        </p:txBody>
      </p:sp>
      <p:sp>
        <p:nvSpPr>
          <p:cNvPr id="9" name="ZoneTexte 8"/>
          <p:cNvSpPr txBox="1"/>
          <p:nvPr/>
        </p:nvSpPr>
        <p:spPr>
          <a:xfrm>
            <a:off x="1043608" y="2420888"/>
            <a:ext cx="2664296" cy="3693319"/>
          </a:xfrm>
          <a:prstGeom prst="rect">
            <a:avLst/>
          </a:prstGeom>
          <a:noFill/>
        </p:spPr>
        <p:txBody>
          <a:bodyPr wrap="square" rtlCol="0">
            <a:spAutoFit/>
          </a:bodyPr>
          <a:lstStyle/>
          <a:p>
            <a:pPr marL="285750" indent="-285750">
              <a:buFont typeface="Arial" pitchFamily="34" charset="0"/>
              <a:buChar char="•"/>
            </a:pPr>
            <a:r>
              <a:rPr lang="fr-FR" dirty="0"/>
              <a:t>En métal, magnétique</a:t>
            </a:r>
          </a:p>
          <a:p>
            <a:pPr marL="285750" indent="-285750">
              <a:buFont typeface="Arial" pitchFamily="34" charset="0"/>
              <a:buChar char="•"/>
            </a:pPr>
            <a:r>
              <a:rPr lang="fr-FR" dirty="0"/>
              <a:t>Adresse</a:t>
            </a:r>
          </a:p>
          <a:p>
            <a:pPr marL="285750" indent="-285750">
              <a:buFont typeface="Arial" pitchFamily="34" charset="0"/>
              <a:buChar char="•"/>
            </a:pPr>
            <a:r>
              <a:rPr lang="fr-FR" dirty="0"/>
              <a:t>A partir de 7 ans</a:t>
            </a:r>
          </a:p>
          <a:p>
            <a:pPr marL="285750" indent="-285750">
              <a:buFont typeface="Arial" pitchFamily="34" charset="0"/>
              <a:buChar char="•"/>
            </a:pPr>
            <a:r>
              <a:rPr lang="fr-FR" dirty="0"/>
              <a:t>2 joueurs et plus</a:t>
            </a:r>
          </a:p>
          <a:p>
            <a:pPr marL="285750" indent="-285750">
              <a:buFont typeface="Arial" pitchFamily="34" charset="0"/>
              <a:buChar char="•"/>
            </a:pPr>
            <a:r>
              <a:rPr lang="fr-FR" dirty="0"/>
              <a:t>15 minutes</a:t>
            </a:r>
          </a:p>
          <a:p>
            <a:pPr marL="285750" indent="-285750">
              <a:buFont typeface="Arial" pitchFamily="34" charset="0"/>
              <a:buChar char="•"/>
            </a:pPr>
            <a:endParaRPr lang="fr-FR" dirty="0"/>
          </a:p>
          <a:p>
            <a:pPr marL="285750" indent="-285750">
              <a:buFont typeface="Arial" pitchFamily="34" charset="0"/>
              <a:buChar char="•"/>
            </a:pPr>
            <a:r>
              <a:rPr lang="fr-FR" dirty="0"/>
              <a:t>But: Lancer ses palets le plus prêt du maître (pétanque) ou marquer le plus de point (fléchettes)</a:t>
            </a:r>
          </a:p>
          <a:p>
            <a:pPr marL="285750" indent="-285750">
              <a:buFont typeface="Arial" pitchFamily="34" charset="0"/>
              <a:buChar char="•"/>
            </a:pPr>
            <a:endParaRPr lang="fr-FR" dirty="0"/>
          </a:p>
          <a:p>
            <a:pPr marL="285750" indent="-285750">
              <a:buFont typeface="Arial" pitchFamily="34" charset="0"/>
              <a:buChar char="•"/>
            </a:pPr>
            <a:r>
              <a:rPr lang="fr-FR" dirty="0"/>
              <a:t>Tarif location: 15€</a:t>
            </a:r>
          </a:p>
        </p:txBody>
      </p:sp>
      <p:pic>
        <p:nvPicPr>
          <p:cNvPr id="2" name="Picture 2" descr="D:\mes_documents\WILBOX\site\Images\palou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6025" y="2780928"/>
            <a:ext cx="3777233" cy="3777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7445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5" y="1916832"/>
            <a:ext cx="3312368" cy="707886"/>
          </a:xfrm>
          <a:prstGeom prst="rect">
            <a:avLst/>
          </a:prstGeom>
          <a:noFill/>
        </p:spPr>
        <p:txBody>
          <a:bodyPr wrap="square" rtlCol="0">
            <a:spAutoFit/>
          </a:bodyPr>
          <a:lstStyle/>
          <a:p>
            <a:pPr algn="ctr"/>
            <a:r>
              <a:rPr lang="fr-FR" sz="4000" b="1" dirty="0"/>
              <a:t>BOULTENN</a:t>
            </a:r>
          </a:p>
        </p:txBody>
      </p:sp>
      <p:sp>
        <p:nvSpPr>
          <p:cNvPr id="9" name="ZoneTexte 8"/>
          <p:cNvSpPr txBox="1"/>
          <p:nvPr/>
        </p:nvSpPr>
        <p:spPr>
          <a:xfrm>
            <a:off x="1043608" y="2420888"/>
            <a:ext cx="2664296" cy="3416320"/>
          </a:xfrm>
          <a:prstGeom prst="rect">
            <a:avLst/>
          </a:prstGeom>
          <a:noFill/>
        </p:spPr>
        <p:txBody>
          <a:bodyPr wrap="square" rtlCol="0">
            <a:spAutoFit/>
          </a:bodyPr>
          <a:lstStyle/>
          <a:p>
            <a:pPr marL="285750" indent="-285750">
              <a:buFont typeface="Arial" pitchFamily="34" charset="0"/>
              <a:buChar char="•"/>
            </a:pPr>
            <a:r>
              <a:rPr lang="fr-FR" dirty="0"/>
              <a:t>En bois</a:t>
            </a:r>
          </a:p>
          <a:p>
            <a:pPr marL="285750" indent="-285750">
              <a:buFont typeface="Arial" pitchFamily="34" charset="0"/>
              <a:buChar char="•"/>
            </a:pPr>
            <a:r>
              <a:rPr lang="fr-FR" dirty="0"/>
              <a:t>Adresse</a:t>
            </a:r>
          </a:p>
          <a:p>
            <a:pPr marL="285750" indent="-285750">
              <a:buFont typeface="Arial" pitchFamily="34" charset="0"/>
              <a:buChar char="•"/>
            </a:pPr>
            <a:r>
              <a:rPr lang="fr-FR" dirty="0"/>
              <a:t>A partir de 7 ans</a:t>
            </a:r>
          </a:p>
          <a:p>
            <a:pPr marL="285750" indent="-285750">
              <a:buFont typeface="Arial" pitchFamily="34" charset="0"/>
              <a:buChar char="•"/>
            </a:pPr>
            <a:r>
              <a:rPr lang="fr-FR" dirty="0"/>
              <a:t>2 joueurs et plus</a:t>
            </a:r>
          </a:p>
          <a:p>
            <a:pPr marL="285750" indent="-285750">
              <a:buFont typeface="Arial" pitchFamily="34" charset="0"/>
              <a:buChar char="•"/>
            </a:pPr>
            <a:r>
              <a:rPr lang="fr-FR" dirty="0"/>
              <a:t>15 minutes</a:t>
            </a:r>
          </a:p>
          <a:p>
            <a:pPr marL="285750" indent="-285750">
              <a:buFont typeface="Arial" pitchFamily="34" charset="0"/>
              <a:buChar char="•"/>
            </a:pPr>
            <a:endParaRPr lang="fr-FR" dirty="0"/>
          </a:p>
          <a:p>
            <a:pPr marL="285750" indent="-285750">
              <a:buFont typeface="Arial" pitchFamily="34" charset="0"/>
              <a:buChar char="•"/>
            </a:pPr>
            <a:r>
              <a:rPr lang="fr-FR" dirty="0"/>
              <a:t>But: Viser les trois boules placées sur le pilot avec 3 ou 6 lancers.</a:t>
            </a:r>
          </a:p>
          <a:p>
            <a:pPr marL="285750" indent="-285750">
              <a:buFont typeface="Arial" pitchFamily="34" charset="0"/>
              <a:buChar char="•"/>
            </a:pPr>
            <a:endParaRPr lang="fr-FR" dirty="0"/>
          </a:p>
          <a:p>
            <a:pPr marL="285750" indent="-285750">
              <a:buFont typeface="Arial" pitchFamily="34" charset="0"/>
              <a:buChar char="•"/>
            </a:pPr>
            <a:r>
              <a:rPr lang="fr-FR" dirty="0"/>
              <a:t>Tarif location: 15€</a:t>
            </a:r>
          </a:p>
        </p:txBody>
      </p:sp>
      <p:pic>
        <p:nvPicPr>
          <p:cNvPr id="3074" name="Picture 2" descr="D:\mes_documents\WILBOX\site\Images\Boulten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3610" y="2840742"/>
            <a:ext cx="4832886" cy="2820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1847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5" y="1916832"/>
            <a:ext cx="3312368" cy="707886"/>
          </a:xfrm>
          <a:prstGeom prst="rect">
            <a:avLst/>
          </a:prstGeom>
          <a:noFill/>
        </p:spPr>
        <p:txBody>
          <a:bodyPr wrap="square" rtlCol="0">
            <a:spAutoFit/>
          </a:bodyPr>
          <a:lstStyle/>
          <a:p>
            <a:pPr algn="ctr"/>
            <a:r>
              <a:rPr lang="fr-FR" sz="4000" b="1" dirty="0" err="1"/>
              <a:t>Polli</a:t>
            </a:r>
            <a:r>
              <a:rPr lang="fr-FR" sz="4000" b="1" dirty="0"/>
              <a:t> Game</a:t>
            </a:r>
          </a:p>
        </p:txBody>
      </p:sp>
      <p:sp>
        <p:nvSpPr>
          <p:cNvPr id="9" name="ZoneTexte 8"/>
          <p:cNvSpPr txBox="1"/>
          <p:nvPr/>
        </p:nvSpPr>
        <p:spPr>
          <a:xfrm>
            <a:off x="1043608" y="2420888"/>
            <a:ext cx="2664296" cy="4247317"/>
          </a:xfrm>
          <a:prstGeom prst="rect">
            <a:avLst/>
          </a:prstGeom>
          <a:noFill/>
        </p:spPr>
        <p:txBody>
          <a:bodyPr wrap="square" rtlCol="0">
            <a:spAutoFit/>
          </a:bodyPr>
          <a:lstStyle/>
          <a:p>
            <a:pPr marL="285750" indent="-285750">
              <a:buFont typeface="Arial" pitchFamily="34" charset="0"/>
              <a:buChar char="•"/>
            </a:pPr>
            <a:r>
              <a:rPr lang="fr-FR" dirty="0"/>
              <a:t>En bois</a:t>
            </a:r>
          </a:p>
          <a:p>
            <a:pPr marL="285750" indent="-285750">
              <a:buFont typeface="Arial" pitchFamily="34" charset="0"/>
              <a:buChar char="•"/>
            </a:pPr>
            <a:r>
              <a:rPr lang="fr-FR" dirty="0"/>
              <a:t>Adresse</a:t>
            </a:r>
          </a:p>
          <a:p>
            <a:pPr marL="285750" indent="-285750">
              <a:buFont typeface="Arial" pitchFamily="34" charset="0"/>
              <a:buChar char="•"/>
            </a:pPr>
            <a:r>
              <a:rPr lang="fr-FR" dirty="0"/>
              <a:t>A partir de 7 ans</a:t>
            </a:r>
          </a:p>
          <a:p>
            <a:pPr marL="285750" indent="-285750">
              <a:buFont typeface="Arial" pitchFamily="34" charset="0"/>
              <a:buChar char="•"/>
            </a:pPr>
            <a:r>
              <a:rPr lang="fr-FR" dirty="0"/>
              <a:t>2 ou 4 joueurs</a:t>
            </a:r>
          </a:p>
          <a:p>
            <a:pPr marL="285750" indent="-285750">
              <a:buFont typeface="Arial" pitchFamily="34" charset="0"/>
              <a:buChar char="•"/>
            </a:pPr>
            <a:r>
              <a:rPr lang="fr-FR" dirty="0"/>
              <a:t>30 minutes</a:t>
            </a:r>
          </a:p>
          <a:p>
            <a:pPr marL="285750" indent="-285750">
              <a:buFont typeface="Arial" pitchFamily="34" charset="0"/>
              <a:buChar char="•"/>
            </a:pPr>
            <a:endParaRPr lang="fr-FR" dirty="0"/>
          </a:p>
          <a:p>
            <a:pPr marL="285750" indent="-285750">
              <a:buFont typeface="Arial" pitchFamily="34" charset="0"/>
              <a:buChar char="•"/>
            </a:pPr>
            <a:r>
              <a:rPr lang="fr-FR" dirty="0"/>
              <a:t>But: Marquer 25 points en projetant les rondins à l’extérieur de la corde avec 1 ou 2 lanceurs en bois.</a:t>
            </a:r>
          </a:p>
          <a:p>
            <a:pPr marL="285750" indent="-285750">
              <a:buFont typeface="Arial" pitchFamily="34" charset="0"/>
              <a:buChar char="•"/>
            </a:pPr>
            <a:endParaRPr lang="fr-FR" dirty="0"/>
          </a:p>
          <a:p>
            <a:pPr marL="285750" indent="-285750">
              <a:buFont typeface="Arial" pitchFamily="34" charset="0"/>
              <a:buChar char="•"/>
            </a:pPr>
            <a:r>
              <a:rPr lang="fr-FR" dirty="0"/>
              <a:t>Tarif location: 7€</a:t>
            </a:r>
          </a:p>
          <a:p>
            <a:pPr marL="285750" indent="-285750">
              <a:buFont typeface="Arial" pitchFamily="34" charset="0"/>
              <a:buChar char="•"/>
            </a:pPr>
            <a:r>
              <a:rPr lang="fr-FR" dirty="0"/>
              <a:t>Tarif vente: 25€</a:t>
            </a:r>
          </a:p>
          <a:p>
            <a:pPr marL="285750" indent="-285750">
              <a:buFont typeface="Arial" pitchFamily="34" charset="0"/>
              <a:buChar char="•"/>
            </a:pPr>
            <a:endParaRPr lang="fr-FR" dirty="0"/>
          </a:p>
        </p:txBody>
      </p:sp>
      <p:pic>
        <p:nvPicPr>
          <p:cNvPr id="1026" name="Picture 2" descr="C:\Users\Wilbox\Downloads\Polli ga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2624717"/>
            <a:ext cx="4608513" cy="4012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4281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5" y="1916832"/>
            <a:ext cx="3312368" cy="707886"/>
          </a:xfrm>
          <a:prstGeom prst="rect">
            <a:avLst/>
          </a:prstGeom>
          <a:noFill/>
        </p:spPr>
        <p:txBody>
          <a:bodyPr wrap="square" rtlCol="0">
            <a:spAutoFit/>
          </a:bodyPr>
          <a:lstStyle/>
          <a:p>
            <a:pPr algn="ctr"/>
            <a:r>
              <a:rPr lang="fr-FR" sz="4000" b="1" dirty="0"/>
              <a:t>LIMBO DANCE</a:t>
            </a:r>
          </a:p>
        </p:txBody>
      </p:sp>
      <p:sp>
        <p:nvSpPr>
          <p:cNvPr id="9" name="ZoneTexte 8"/>
          <p:cNvSpPr txBox="1"/>
          <p:nvPr/>
        </p:nvSpPr>
        <p:spPr>
          <a:xfrm>
            <a:off x="1043608" y="2420888"/>
            <a:ext cx="2664296" cy="3693319"/>
          </a:xfrm>
          <a:prstGeom prst="rect">
            <a:avLst/>
          </a:prstGeom>
          <a:noFill/>
        </p:spPr>
        <p:txBody>
          <a:bodyPr wrap="square" rtlCol="0">
            <a:spAutoFit/>
          </a:bodyPr>
          <a:lstStyle/>
          <a:p>
            <a:pPr marL="285750" indent="-285750">
              <a:buFont typeface="Arial" pitchFamily="34" charset="0"/>
              <a:buChar char="•"/>
            </a:pPr>
            <a:r>
              <a:rPr lang="fr-FR" dirty="0"/>
              <a:t>En bois</a:t>
            </a:r>
          </a:p>
          <a:p>
            <a:pPr marL="285750" indent="-285750">
              <a:buFont typeface="Arial" pitchFamily="34" charset="0"/>
              <a:buChar char="•"/>
            </a:pPr>
            <a:r>
              <a:rPr lang="fr-FR" dirty="0"/>
              <a:t>Agilité</a:t>
            </a:r>
          </a:p>
          <a:p>
            <a:pPr marL="285750" indent="-285750">
              <a:buFont typeface="Arial" pitchFamily="34" charset="0"/>
              <a:buChar char="•"/>
            </a:pPr>
            <a:r>
              <a:rPr lang="fr-FR" dirty="0"/>
              <a:t>A partir de 8 ans</a:t>
            </a:r>
          </a:p>
          <a:p>
            <a:pPr marL="285750" indent="-285750">
              <a:buFont typeface="Arial" pitchFamily="34" charset="0"/>
              <a:buChar char="•"/>
            </a:pPr>
            <a:r>
              <a:rPr lang="fr-FR" dirty="0"/>
              <a:t>1 joueur et plus</a:t>
            </a:r>
          </a:p>
          <a:p>
            <a:pPr marL="285750" indent="-285750">
              <a:buFont typeface="Arial" pitchFamily="34" charset="0"/>
              <a:buChar char="•"/>
            </a:pPr>
            <a:r>
              <a:rPr lang="fr-FR" dirty="0"/>
              <a:t>10 minutes</a:t>
            </a:r>
          </a:p>
          <a:p>
            <a:pPr marL="285750" indent="-285750">
              <a:buFont typeface="Arial" pitchFamily="34" charset="0"/>
              <a:buChar char="•"/>
            </a:pPr>
            <a:endParaRPr lang="fr-FR" dirty="0"/>
          </a:p>
          <a:p>
            <a:pPr marL="285750" indent="-285750">
              <a:buFont typeface="Arial" pitchFamily="34" charset="0"/>
              <a:buChar char="•"/>
            </a:pPr>
            <a:r>
              <a:rPr lang="fr-FR" dirty="0"/>
              <a:t>But: Passer sous la barre avec souplesse. La barre descend d’un cran et il ne faut pas la faire tomber.</a:t>
            </a:r>
          </a:p>
          <a:p>
            <a:pPr marL="285750" indent="-285750">
              <a:buFont typeface="Arial" pitchFamily="34" charset="0"/>
              <a:buChar char="•"/>
            </a:pPr>
            <a:endParaRPr lang="fr-FR" dirty="0"/>
          </a:p>
          <a:p>
            <a:pPr marL="285750" indent="-285750">
              <a:buFont typeface="Arial" pitchFamily="34" charset="0"/>
              <a:buChar char="•"/>
            </a:pPr>
            <a:r>
              <a:rPr lang="fr-FR" dirty="0"/>
              <a:t>Tarif location: 10€</a:t>
            </a:r>
          </a:p>
        </p:txBody>
      </p:sp>
      <p:pic>
        <p:nvPicPr>
          <p:cNvPr id="4098" name="Picture 2" descr="D:\mes_documents\WILBOX\site\Images\Limbo da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751" y="2696726"/>
            <a:ext cx="4197745" cy="3324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6917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5" y="1916832"/>
            <a:ext cx="3312368" cy="707886"/>
          </a:xfrm>
          <a:prstGeom prst="rect">
            <a:avLst/>
          </a:prstGeom>
          <a:noFill/>
        </p:spPr>
        <p:txBody>
          <a:bodyPr wrap="square" rtlCol="0">
            <a:spAutoFit/>
          </a:bodyPr>
          <a:lstStyle/>
          <a:p>
            <a:pPr algn="ctr"/>
            <a:r>
              <a:rPr lang="fr-FR" sz="4000" b="1" dirty="0"/>
              <a:t>Mémo géant</a:t>
            </a:r>
          </a:p>
        </p:txBody>
      </p:sp>
      <p:sp>
        <p:nvSpPr>
          <p:cNvPr id="9" name="ZoneTexte 8"/>
          <p:cNvSpPr txBox="1"/>
          <p:nvPr/>
        </p:nvSpPr>
        <p:spPr>
          <a:xfrm>
            <a:off x="1043608" y="2420888"/>
            <a:ext cx="2664296" cy="3970318"/>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err="1"/>
              <a:t>Mémory</a:t>
            </a:r>
            <a:endParaRPr lang="fr-FR" dirty="0"/>
          </a:p>
          <a:p>
            <a:pPr marL="285750" indent="-285750">
              <a:buFont typeface="Arial" pitchFamily="34" charset="0"/>
              <a:buChar char="•"/>
            </a:pPr>
            <a:r>
              <a:rPr lang="fr-FR" dirty="0"/>
              <a:t>A partir de 3 ans</a:t>
            </a:r>
          </a:p>
          <a:p>
            <a:pPr marL="285750" indent="-285750">
              <a:buFont typeface="Arial" pitchFamily="34" charset="0"/>
              <a:buChar char="•"/>
            </a:pPr>
            <a:r>
              <a:rPr lang="fr-FR" dirty="0"/>
              <a:t>1 à 4 joueurs</a:t>
            </a:r>
          </a:p>
          <a:p>
            <a:pPr marL="285750" indent="-285750">
              <a:buFont typeface="Arial" pitchFamily="34" charset="0"/>
              <a:buChar char="•"/>
            </a:pPr>
            <a:r>
              <a:rPr lang="fr-FR" dirty="0"/>
              <a:t>10 minutes</a:t>
            </a:r>
          </a:p>
          <a:p>
            <a:pPr marL="285750" indent="-285750">
              <a:buFont typeface="Arial" pitchFamily="34" charset="0"/>
              <a:buChar char="•"/>
            </a:pPr>
            <a:r>
              <a:rPr lang="fr-FR" dirty="0"/>
              <a:t>30  x 30  cm</a:t>
            </a:r>
          </a:p>
          <a:p>
            <a:pPr marL="285750" indent="-285750">
              <a:buFont typeface="Arial" pitchFamily="34" charset="0"/>
              <a:buChar char="•"/>
            </a:pPr>
            <a:endParaRPr lang="fr-FR" dirty="0"/>
          </a:p>
          <a:p>
            <a:pPr marL="285750" indent="-285750">
              <a:buFont typeface="Arial" pitchFamily="34" charset="0"/>
              <a:buChar char="•"/>
            </a:pPr>
            <a:r>
              <a:rPr lang="fr-FR" dirty="0"/>
              <a:t>But: Retrouver les paires. 10 planches avec thèmes et motifs différents</a:t>
            </a:r>
          </a:p>
          <a:p>
            <a:pPr marL="285750" indent="-285750">
              <a:buFont typeface="Arial" pitchFamily="34" charset="0"/>
              <a:buChar char="•"/>
            </a:pPr>
            <a:endParaRPr lang="fr-FR" dirty="0"/>
          </a:p>
          <a:p>
            <a:pPr marL="285750" indent="-285750">
              <a:buFont typeface="Arial" pitchFamily="34" charset="0"/>
              <a:buChar char="•"/>
            </a:pPr>
            <a:r>
              <a:rPr lang="fr-FR" dirty="0"/>
              <a:t>Tarif location: 15€</a:t>
            </a:r>
          </a:p>
          <a:p>
            <a:endParaRPr lang="fr-FR" dirty="0"/>
          </a:p>
        </p:txBody>
      </p:sp>
      <p:pic>
        <p:nvPicPr>
          <p:cNvPr id="1026" name="Picture 2" descr="D:\mes_documents\WILBOX\site\Images\mémo géa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960" y="2996952"/>
            <a:ext cx="4925528" cy="2876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3898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4" y="1916832"/>
            <a:ext cx="3788094" cy="707886"/>
          </a:xfrm>
          <a:prstGeom prst="rect">
            <a:avLst/>
          </a:prstGeom>
          <a:noFill/>
        </p:spPr>
        <p:txBody>
          <a:bodyPr wrap="square" rtlCol="0">
            <a:spAutoFit/>
          </a:bodyPr>
          <a:lstStyle/>
          <a:p>
            <a:pPr algn="ctr"/>
            <a:r>
              <a:rPr lang="fr-FR" sz="4000" b="1" dirty="0" err="1"/>
              <a:t>Crazy</a:t>
            </a:r>
            <a:r>
              <a:rPr lang="fr-FR" sz="4000" b="1" dirty="0"/>
              <a:t> Tower XXL</a:t>
            </a:r>
          </a:p>
        </p:txBody>
      </p:sp>
      <p:sp>
        <p:nvSpPr>
          <p:cNvPr id="9" name="ZoneTexte 8"/>
          <p:cNvSpPr txBox="1"/>
          <p:nvPr/>
        </p:nvSpPr>
        <p:spPr>
          <a:xfrm>
            <a:off x="1043608" y="2276872"/>
            <a:ext cx="2664296" cy="4524315"/>
          </a:xfrm>
          <a:prstGeom prst="rect">
            <a:avLst/>
          </a:prstGeom>
          <a:noFill/>
        </p:spPr>
        <p:txBody>
          <a:bodyPr wrap="square" rtlCol="0">
            <a:spAutoFit/>
          </a:bodyPr>
          <a:lstStyle/>
          <a:p>
            <a:pPr marL="285750" indent="-285750">
              <a:buFont typeface="Arial" pitchFamily="34" charset="0"/>
              <a:buChar char="•"/>
            </a:pPr>
            <a:r>
              <a:rPr lang="fr-FR" dirty="0"/>
              <a:t>Grand format</a:t>
            </a:r>
          </a:p>
          <a:p>
            <a:pPr marL="285750" indent="-285750">
              <a:buFont typeface="Arial" pitchFamily="34" charset="0"/>
              <a:buChar char="•"/>
            </a:pPr>
            <a:r>
              <a:rPr lang="fr-FR" dirty="0"/>
              <a:t>Adresse</a:t>
            </a:r>
          </a:p>
          <a:p>
            <a:pPr marL="285750" indent="-285750">
              <a:buFont typeface="Arial" pitchFamily="34" charset="0"/>
              <a:buChar char="•"/>
            </a:pPr>
            <a:r>
              <a:rPr lang="fr-FR" dirty="0"/>
              <a:t>A partir de 7 ans</a:t>
            </a:r>
          </a:p>
          <a:p>
            <a:pPr marL="285750" indent="-285750">
              <a:buFont typeface="Arial" pitchFamily="34" charset="0"/>
              <a:buChar char="•"/>
            </a:pPr>
            <a:r>
              <a:rPr lang="fr-FR" dirty="0"/>
              <a:t>1 à 4 joueurs</a:t>
            </a:r>
          </a:p>
          <a:p>
            <a:pPr marL="285750" indent="-285750">
              <a:buFont typeface="Arial" pitchFamily="34" charset="0"/>
              <a:buChar char="•"/>
            </a:pPr>
            <a:r>
              <a:rPr lang="fr-FR" dirty="0"/>
              <a:t>15 minutes</a:t>
            </a:r>
          </a:p>
          <a:p>
            <a:pPr marL="285750" indent="-285750">
              <a:buFont typeface="Arial" pitchFamily="34" charset="0"/>
              <a:buChar char="•"/>
            </a:pPr>
            <a:r>
              <a:rPr lang="fr-FR" dirty="0"/>
              <a:t>30  cm à 1m</a:t>
            </a:r>
          </a:p>
          <a:p>
            <a:pPr marL="285750" indent="-285750">
              <a:buFont typeface="Arial" pitchFamily="34" charset="0"/>
              <a:buChar char="•"/>
            </a:pPr>
            <a:endParaRPr lang="fr-FR" dirty="0"/>
          </a:p>
          <a:p>
            <a:pPr marL="285750" indent="-285750">
              <a:buFont typeface="Arial" pitchFamily="34" charset="0"/>
              <a:buChar char="•"/>
            </a:pPr>
            <a:r>
              <a:rPr lang="fr-FR" dirty="0"/>
              <a:t>But: Construisez une tour avec des blocs, en disposant les étages le plus solidement possible tout en défiant la gravité.</a:t>
            </a:r>
          </a:p>
          <a:p>
            <a:pPr marL="285750" indent="-285750">
              <a:buFont typeface="Arial" pitchFamily="34" charset="0"/>
              <a:buChar char="•"/>
            </a:pPr>
            <a:endParaRPr lang="fr-FR" dirty="0"/>
          </a:p>
          <a:p>
            <a:pPr marL="285750" indent="-285750">
              <a:buFont typeface="Arial" pitchFamily="34" charset="0"/>
              <a:buChar char="•"/>
            </a:pPr>
            <a:r>
              <a:rPr lang="fr-FR" dirty="0"/>
              <a:t>Tarif location:  7€</a:t>
            </a:r>
          </a:p>
          <a:p>
            <a:endParaRPr lang="fr-FR" dirty="0"/>
          </a:p>
        </p:txBody>
      </p:sp>
      <p:pic>
        <p:nvPicPr>
          <p:cNvPr id="5" name="Image 4" descr="Une image contenant stationnaire&#10;&#10;Description générée automatiquement">
            <a:extLst>
              <a:ext uri="{FF2B5EF4-FFF2-40B4-BE49-F238E27FC236}">
                <a16:creationId xmlns:a16="http://schemas.microsoft.com/office/drawing/2014/main" id="{56848F0E-2474-44F2-A402-39E77DAC8C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4027" y="2708920"/>
            <a:ext cx="2892745" cy="3744416"/>
          </a:xfrm>
          <a:prstGeom prst="rect">
            <a:avLst/>
          </a:prstGeom>
        </p:spPr>
      </p:pic>
    </p:spTree>
    <p:extLst>
      <p:ext uri="{BB962C8B-B14F-4D97-AF65-F5344CB8AC3E}">
        <p14:creationId xmlns:p14="http://schemas.microsoft.com/office/powerpoint/2010/main" val="40701731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4" y="1916832"/>
            <a:ext cx="3788094" cy="707886"/>
          </a:xfrm>
          <a:prstGeom prst="rect">
            <a:avLst/>
          </a:prstGeom>
          <a:noFill/>
        </p:spPr>
        <p:txBody>
          <a:bodyPr wrap="square" rtlCol="0">
            <a:spAutoFit/>
          </a:bodyPr>
          <a:lstStyle/>
          <a:p>
            <a:pPr algn="ctr"/>
            <a:r>
              <a:rPr lang="fr-FR" sz="4000" b="1" dirty="0"/>
              <a:t>Story cubes Max</a:t>
            </a:r>
          </a:p>
        </p:txBody>
      </p:sp>
      <p:sp>
        <p:nvSpPr>
          <p:cNvPr id="9" name="ZoneTexte 8"/>
          <p:cNvSpPr txBox="1"/>
          <p:nvPr/>
        </p:nvSpPr>
        <p:spPr>
          <a:xfrm>
            <a:off x="1043608" y="2420888"/>
            <a:ext cx="2664296" cy="3693319"/>
          </a:xfrm>
          <a:prstGeom prst="rect">
            <a:avLst/>
          </a:prstGeom>
          <a:noFill/>
        </p:spPr>
        <p:txBody>
          <a:bodyPr wrap="square" rtlCol="0">
            <a:spAutoFit/>
          </a:bodyPr>
          <a:lstStyle/>
          <a:p>
            <a:pPr marL="285750" indent="-285750">
              <a:buFont typeface="Arial" pitchFamily="34" charset="0"/>
              <a:buChar char="•"/>
            </a:pPr>
            <a:r>
              <a:rPr lang="fr-FR" dirty="0"/>
              <a:t>Grand format</a:t>
            </a:r>
          </a:p>
          <a:p>
            <a:pPr marL="285750" indent="-285750">
              <a:buFont typeface="Arial" pitchFamily="34" charset="0"/>
              <a:buChar char="•"/>
            </a:pPr>
            <a:r>
              <a:rPr lang="fr-FR" dirty="0"/>
              <a:t>Imagination</a:t>
            </a:r>
          </a:p>
          <a:p>
            <a:pPr marL="285750" indent="-285750">
              <a:buFont typeface="Arial" pitchFamily="34" charset="0"/>
              <a:buChar char="•"/>
            </a:pPr>
            <a:r>
              <a:rPr lang="fr-FR" dirty="0"/>
              <a:t>A partir de 7 ans</a:t>
            </a:r>
          </a:p>
          <a:p>
            <a:pPr marL="285750" indent="-285750">
              <a:buFont typeface="Arial" pitchFamily="34" charset="0"/>
              <a:buChar char="•"/>
            </a:pPr>
            <a:r>
              <a:rPr lang="fr-FR" dirty="0"/>
              <a:t>1 à 4 joueurs</a:t>
            </a:r>
          </a:p>
          <a:p>
            <a:pPr marL="285750" indent="-285750">
              <a:buFont typeface="Arial" pitchFamily="34" charset="0"/>
              <a:buChar char="•"/>
            </a:pPr>
            <a:r>
              <a:rPr lang="fr-FR" dirty="0"/>
              <a:t>5 minutes</a:t>
            </a:r>
          </a:p>
          <a:p>
            <a:pPr marL="285750" indent="-285750">
              <a:buFont typeface="Arial" pitchFamily="34" charset="0"/>
              <a:buChar char="•"/>
            </a:pPr>
            <a:r>
              <a:rPr lang="fr-FR" dirty="0"/>
              <a:t>12  x 12  cm</a:t>
            </a:r>
          </a:p>
          <a:p>
            <a:pPr marL="285750" indent="-285750">
              <a:buFont typeface="Arial" pitchFamily="34" charset="0"/>
              <a:buChar char="•"/>
            </a:pPr>
            <a:endParaRPr lang="fr-FR" dirty="0"/>
          </a:p>
          <a:p>
            <a:pPr marL="285750" indent="-285750">
              <a:buFont typeface="Arial" pitchFamily="34" charset="0"/>
              <a:buChar char="•"/>
            </a:pPr>
            <a:r>
              <a:rPr lang="fr-FR" dirty="0"/>
              <a:t>But: Lancez les 9 dés et racontez des histoires drôles, insolites</a:t>
            </a:r>
          </a:p>
          <a:p>
            <a:pPr marL="285750" indent="-285750">
              <a:buFont typeface="Arial" pitchFamily="34" charset="0"/>
              <a:buChar char="•"/>
            </a:pPr>
            <a:endParaRPr lang="fr-FR" dirty="0"/>
          </a:p>
          <a:p>
            <a:pPr marL="285750" indent="-285750">
              <a:buFont typeface="Arial" pitchFamily="34" charset="0"/>
              <a:buChar char="•"/>
            </a:pPr>
            <a:r>
              <a:rPr lang="fr-FR" dirty="0"/>
              <a:t>Tarif location:  7€</a:t>
            </a:r>
          </a:p>
          <a:p>
            <a:endParaRPr lang="fr-FR" dirty="0"/>
          </a:p>
        </p:txBody>
      </p:sp>
      <p:pic>
        <p:nvPicPr>
          <p:cNvPr id="2" name="Picture 2" descr="D:\mes_documents\WILBOX\site\Images\story cube ma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6395" y="2790825"/>
            <a:ext cx="3428054" cy="3428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5723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4427984" y="1916832"/>
            <a:ext cx="4320480" cy="707886"/>
          </a:xfrm>
          <a:prstGeom prst="rect">
            <a:avLst/>
          </a:prstGeom>
          <a:noFill/>
        </p:spPr>
        <p:txBody>
          <a:bodyPr wrap="square" rtlCol="0">
            <a:spAutoFit/>
          </a:bodyPr>
          <a:lstStyle/>
          <a:p>
            <a:pPr algn="ctr"/>
            <a:r>
              <a:rPr lang="fr-FR" sz="4000" b="1" dirty="0"/>
              <a:t>La valse des fraises</a:t>
            </a:r>
          </a:p>
        </p:txBody>
      </p:sp>
      <p:sp>
        <p:nvSpPr>
          <p:cNvPr id="9" name="ZoneTexte 8"/>
          <p:cNvSpPr txBox="1"/>
          <p:nvPr/>
        </p:nvSpPr>
        <p:spPr>
          <a:xfrm>
            <a:off x="1043608" y="2420888"/>
            <a:ext cx="2664296" cy="3693319"/>
          </a:xfrm>
          <a:prstGeom prst="rect">
            <a:avLst/>
          </a:prstGeom>
          <a:noFill/>
        </p:spPr>
        <p:txBody>
          <a:bodyPr wrap="square" rtlCol="0">
            <a:spAutoFit/>
          </a:bodyPr>
          <a:lstStyle/>
          <a:p>
            <a:pPr marL="285750" indent="-285750">
              <a:buFont typeface="Arial" pitchFamily="34" charset="0"/>
              <a:buChar char="•"/>
            </a:pPr>
            <a:r>
              <a:rPr lang="fr-FR" dirty="0"/>
              <a:t>Grand format</a:t>
            </a:r>
          </a:p>
          <a:p>
            <a:pPr marL="285750" indent="-285750">
              <a:buFont typeface="Arial" pitchFamily="34" charset="0"/>
              <a:buChar char="•"/>
            </a:pPr>
            <a:r>
              <a:rPr lang="fr-FR" dirty="0"/>
              <a:t>Parcours</a:t>
            </a:r>
          </a:p>
          <a:p>
            <a:pPr marL="285750" indent="-285750">
              <a:buFont typeface="Arial" pitchFamily="34" charset="0"/>
              <a:buChar char="•"/>
            </a:pPr>
            <a:r>
              <a:rPr lang="fr-FR" dirty="0"/>
              <a:t>A partir de 4 ans</a:t>
            </a:r>
          </a:p>
          <a:p>
            <a:pPr marL="285750" indent="-285750">
              <a:buFont typeface="Arial" pitchFamily="34" charset="0"/>
              <a:buChar char="•"/>
            </a:pPr>
            <a:r>
              <a:rPr lang="fr-FR" dirty="0"/>
              <a:t>2 à 6 joueurs</a:t>
            </a:r>
          </a:p>
          <a:p>
            <a:pPr marL="285750" indent="-285750">
              <a:buFont typeface="Arial" pitchFamily="34" charset="0"/>
              <a:buChar char="•"/>
            </a:pPr>
            <a:r>
              <a:rPr lang="fr-FR" dirty="0"/>
              <a:t>15 minutes</a:t>
            </a:r>
          </a:p>
          <a:p>
            <a:pPr marL="285750" indent="-285750">
              <a:buFont typeface="Arial" pitchFamily="34" charset="0"/>
              <a:buChar char="•"/>
            </a:pPr>
            <a:r>
              <a:rPr lang="fr-FR" dirty="0"/>
              <a:t>Sac 52 x 24 x17 </a:t>
            </a:r>
          </a:p>
          <a:p>
            <a:pPr marL="285750" indent="-285750">
              <a:buFont typeface="Arial" pitchFamily="34" charset="0"/>
              <a:buChar char="•"/>
            </a:pPr>
            <a:endParaRPr lang="fr-FR" dirty="0"/>
          </a:p>
          <a:p>
            <a:pPr marL="285750" indent="-285750">
              <a:buFont typeface="Arial" pitchFamily="34" charset="0"/>
              <a:buChar char="•"/>
            </a:pPr>
            <a:r>
              <a:rPr lang="fr-FR" dirty="0"/>
              <a:t>But: Lancez le dé et arrivez en premier au cœur de fraises!</a:t>
            </a:r>
          </a:p>
          <a:p>
            <a:pPr marL="285750" indent="-285750">
              <a:buFont typeface="Arial" pitchFamily="34" charset="0"/>
              <a:buChar char="•"/>
            </a:pPr>
            <a:endParaRPr lang="fr-FR" dirty="0"/>
          </a:p>
          <a:p>
            <a:pPr marL="285750" indent="-285750">
              <a:buFont typeface="Arial" pitchFamily="34" charset="0"/>
              <a:buChar char="•"/>
            </a:pPr>
            <a:r>
              <a:rPr lang="fr-FR" dirty="0"/>
              <a:t>Tarif location: 20€</a:t>
            </a:r>
          </a:p>
          <a:p>
            <a:pPr marL="285750" indent="-285750">
              <a:buFont typeface="Arial" pitchFamily="34" charset="0"/>
              <a:buChar char="•"/>
            </a:pPr>
            <a:endParaRPr lang="fr-FR" dirty="0"/>
          </a:p>
        </p:txBody>
      </p:sp>
      <p:pic>
        <p:nvPicPr>
          <p:cNvPr id="1026" name="Picture 2" descr="D:\mes_documents\WILBOX\site\Images\la valse des fraises géan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708920"/>
            <a:ext cx="4138124" cy="3900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387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2" y="2852936"/>
            <a:ext cx="4624628" cy="3014436"/>
          </a:xfrm>
          <a:prstGeom prst="rect">
            <a:avLst/>
          </a:prstGeom>
        </p:spPr>
      </p:pic>
      <p:sp>
        <p:nvSpPr>
          <p:cNvPr id="8" name="ZoneTexte 7"/>
          <p:cNvSpPr txBox="1"/>
          <p:nvPr/>
        </p:nvSpPr>
        <p:spPr>
          <a:xfrm>
            <a:off x="5176395" y="1916832"/>
            <a:ext cx="3312368" cy="707886"/>
          </a:xfrm>
          <a:prstGeom prst="rect">
            <a:avLst/>
          </a:prstGeom>
          <a:noFill/>
        </p:spPr>
        <p:txBody>
          <a:bodyPr wrap="square" rtlCol="0">
            <a:spAutoFit/>
          </a:bodyPr>
          <a:lstStyle/>
          <a:p>
            <a:pPr algn="ctr"/>
            <a:r>
              <a:rPr lang="fr-FR" sz="4000" b="1" dirty="0"/>
              <a:t>GYGES</a:t>
            </a:r>
          </a:p>
        </p:txBody>
      </p:sp>
      <p:sp>
        <p:nvSpPr>
          <p:cNvPr id="9" name="ZoneTexte 8"/>
          <p:cNvSpPr txBox="1"/>
          <p:nvPr/>
        </p:nvSpPr>
        <p:spPr>
          <a:xfrm>
            <a:off x="1043608" y="2420888"/>
            <a:ext cx="2664296" cy="3693319"/>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Réflexion / Abstrait</a:t>
            </a:r>
          </a:p>
          <a:p>
            <a:pPr marL="285750" indent="-285750">
              <a:buFont typeface="Arial" pitchFamily="34" charset="0"/>
              <a:buChar char="•"/>
            </a:pPr>
            <a:r>
              <a:rPr lang="fr-FR" dirty="0"/>
              <a:t>A partir de 8 ans</a:t>
            </a:r>
          </a:p>
          <a:p>
            <a:pPr marL="285750" indent="-285750">
              <a:buFont typeface="Arial" pitchFamily="34" charset="0"/>
              <a:buChar char="•"/>
            </a:pPr>
            <a:r>
              <a:rPr lang="fr-FR" dirty="0"/>
              <a:t>2 joueurs</a:t>
            </a:r>
          </a:p>
          <a:p>
            <a:pPr marL="285750" indent="-285750">
              <a:buFont typeface="Arial" pitchFamily="34" charset="0"/>
              <a:buChar char="•"/>
            </a:pPr>
            <a:r>
              <a:rPr lang="fr-FR" dirty="0"/>
              <a:t>15 minutes</a:t>
            </a:r>
          </a:p>
          <a:p>
            <a:pPr marL="285750" indent="-285750">
              <a:buFont typeface="Arial" pitchFamily="34" charset="0"/>
              <a:buChar char="•"/>
            </a:pPr>
            <a:r>
              <a:rPr lang="fr-FR" dirty="0"/>
              <a:t>65 x 65 cm</a:t>
            </a:r>
          </a:p>
          <a:p>
            <a:pPr marL="285750" indent="-285750">
              <a:buFont typeface="Arial" pitchFamily="34" charset="0"/>
              <a:buChar char="•"/>
            </a:pPr>
            <a:endParaRPr lang="fr-FR" dirty="0"/>
          </a:p>
          <a:p>
            <a:pPr marL="285750" indent="-285750">
              <a:buFont typeface="Arial" pitchFamily="34" charset="0"/>
              <a:buChar char="•"/>
            </a:pPr>
            <a:r>
              <a:rPr lang="fr-FR" dirty="0"/>
              <a:t>But: Envoyer une des ses pièces de l’autre côté du plateau.</a:t>
            </a:r>
          </a:p>
          <a:p>
            <a:pPr marL="285750" indent="-285750">
              <a:buFont typeface="Arial" pitchFamily="34" charset="0"/>
              <a:buChar char="•"/>
            </a:pPr>
            <a:endParaRPr lang="fr-FR" dirty="0"/>
          </a:p>
          <a:p>
            <a:pPr marL="285750" indent="-285750">
              <a:buFont typeface="Arial" pitchFamily="34" charset="0"/>
              <a:buChar char="•"/>
            </a:pPr>
            <a:r>
              <a:rPr lang="fr-FR" dirty="0"/>
              <a:t>Tarif location: 25€</a:t>
            </a:r>
          </a:p>
          <a:p>
            <a:endParaRPr lang="fr-FR" dirty="0"/>
          </a:p>
        </p:txBody>
      </p:sp>
    </p:spTree>
    <p:extLst>
      <p:ext uri="{BB962C8B-B14F-4D97-AF65-F5344CB8AC3E}">
        <p14:creationId xmlns:p14="http://schemas.microsoft.com/office/powerpoint/2010/main" val="386639011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4427984" y="1916832"/>
            <a:ext cx="4320480" cy="707886"/>
          </a:xfrm>
          <a:prstGeom prst="rect">
            <a:avLst/>
          </a:prstGeom>
          <a:noFill/>
        </p:spPr>
        <p:txBody>
          <a:bodyPr wrap="square" rtlCol="0">
            <a:spAutoFit/>
          </a:bodyPr>
          <a:lstStyle/>
          <a:p>
            <a:pPr algn="ctr"/>
            <a:r>
              <a:rPr lang="fr-FR" sz="4000" b="1" dirty="0" err="1"/>
              <a:t>Hexaminos</a:t>
            </a:r>
            <a:endParaRPr lang="fr-FR" sz="4000" b="1" dirty="0"/>
          </a:p>
        </p:txBody>
      </p:sp>
      <p:sp>
        <p:nvSpPr>
          <p:cNvPr id="9" name="ZoneTexte 8"/>
          <p:cNvSpPr txBox="1"/>
          <p:nvPr/>
        </p:nvSpPr>
        <p:spPr>
          <a:xfrm>
            <a:off x="1043608" y="2420888"/>
            <a:ext cx="2664296" cy="3693319"/>
          </a:xfrm>
          <a:prstGeom prst="rect">
            <a:avLst/>
          </a:prstGeom>
          <a:noFill/>
        </p:spPr>
        <p:txBody>
          <a:bodyPr wrap="square" rtlCol="0">
            <a:spAutoFit/>
          </a:bodyPr>
          <a:lstStyle/>
          <a:p>
            <a:pPr marL="285750" indent="-285750">
              <a:buFont typeface="Arial" pitchFamily="34" charset="0"/>
              <a:buChar char="•"/>
            </a:pPr>
            <a:r>
              <a:rPr lang="fr-FR" dirty="0"/>
              <a:t>Grand format</a:t>
            </a:r>
          </a:p>
          <a:p>
            <a:pPr marL="285750" indent="-285750">
              <a:buFont typeface="Arial" pitchFamily="34" charset="0"/>
              <a:buChar char="•"/>
            </a:pPr>
            <a:r>
              <a:rPr lang="fr-FR" dirty="0"/>
              <a:t>Dominos et Casse-tête</a:t>
            </a:r>
          </a:p>
          <a:p>
            <a:pPr marL="285750" indent="-285750">
              <a:buFont typeface="Arial" pitchFamily="34" charset="0"/>
              <a:buChar char="•"/>
            </a:pPr>
            <a:r>
              <a:rPr lang="fr-FR" dirty="0"/>
              <a:t>A partir de 5 ans</a:t>
            </a:r>
          </a:p>
          <a:p>
            <a:pPr marL="285750" indent="-285750">
              <a:buFont typeface="Arial" pitchFamily="34" charset="0"/>
              <a:buChar char="•"/>
            </a:pPr>
            <a:r>
              <a:rPr lang="fr-FR" dirty="0"/>
              <a:t>1 à 4 joueurs</a:t>
            </a:r>
          </a:p>
          <a:p>
            <a:pPr marL="285750" indent="-285750">
              <a:buFont typeface="Arial" pitchFamily="34" charset="0"/>
              <a:buChar char="•"/>
            </a:pPr>
            <a:r>
              <a:rPr lang="fr-FR" dirty="0"/>
              <a:t>15 minutes</a:t>
            </a:r>
          </a:p>
          <a:p>
            <a:pPr marL="285750" indent="-285750">
              <a:buFont typeface="Arial" pitchFamily="34" charset="0"/>
              <a:buChar char="•"/>
            </a:pPr>
            <a:endParaRPr lang="fr-FR" dirty="0"/>
          </a:p>
          <a:p>
            <a:pPr marL="285750" indent="-285750">
              <a:buFont typeface="Arial" pitchFamily="34" charset="0"/>
              <a:buChar char="•"/>
            </a:pPr>
            <a:r>
              <a:rPr lang="fr-FR" dirty="0"/>
              <a:t>But: Placez vos tuiles en traitant de la symbiose des plantes dans votre jardin</a:t>
            </a:r>
          </a:p>
          <a:p>
            <a:pPr marL="285750" indent="-285750">
              <a:buFont typeface="Arial" pitchFamily="34" charset="0"/>
              <a:buChar char="•"/>
            </a:pPr>
            <a:endParaRPr lang="fr-FR" dirty="0"/>
          </a:p>
          <a:p>
            <a:pPr marL="285750" indent="-285750">
              <a:buFont typeface="Arial" pitchFamily="34" charset="0"/>
              <a:buChar char="•"/>
            </a:pPr>
            <a:r>
              <a:rPr lang="fr-FR" dirty="0"/>
              <a:t>Tarif location: 20€</a:t>
            </a:r>
          </a:p>
          <a:p>
            <a:pPr marL="285750" indent="-285750">
              <a:buFont typeface="Arial" pitchFamily="34" charset="0"/>
              <a:buChar char="•"/>
            </a:pPr>
            <a:endParaRPr lang="fr-FR" dirty="0"/>
          </a:p>
        </p:txBody>
      </p:sp>
      <p:pic>
        <p:nvPicPr>
          <p:cNvPr id="2050" name="Picture 2" descr="D:\mes_documents\WILBOX\site\Images\Hexaminos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4638" y="2852936"/>
            <a:ext cx="5015121" cy="36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5125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5" y="1916832"/>
            <a:ext cx="3312368" cy="707886"/>
          </a:xfrm>
          <a:prstGeom prst="rect">
            <a:avLst/>
          </a:prstGeom>
          <a:noFill/>
        </p:spPr>
        <p:txBody>
          <a:bodyPr wrap="square" rtlCol="0">
            <a:spAutoFit/>
          </a:bodyPr>
          <a:lstStyle/>
          <a:p>
            <a:pPr algn="ctr"/>
            <a:r>
              <a:rPr lang="fr-FR" sz="4000" b="1" dirty="0"/>
              <a:t>JOUR ET NUIT</a:t>
            </a:r>
          </a:p>
        </p:txBody>
      </p:sp>
      <p:sp>
        <p:nvSpPr>
          <p:cNvPr id="9" name="ZoneTexte 8"/>
          <p:cNvSpPr txBox="1"/>
          <p:nvPr/>
        </p:nvSpPr>
        <p:spPr>
          <a:xfrm>
            <a:off x="1043608" y="2420888"/>
            <a:ext cx="2664296" cy="3693319"/>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Encastrement</a:t>
            </a:r>
          </a:p>
          <a:p>
            <a:pPr marL="285750" indent="-285750">
              <a:buFont typeface="Arial" pitchFamily="34" charset="0"/>
              <a:buChar char="•"/>
            </a:pPr>
            <a:r>
              <a:rPr lang="fr-FR" dirty="0"/>
              <a:t>A partir de 3 ans</a:t>
            </a:r>
          </a:p>
          <a:p>
            <a:pPr marL="285750" indent="-285750">
              <a:buFont typeface="Arial" pitchFamily="34" charset="0"/>
              <a:buChar char="•"/>
            </a:pPr>
            <a:r>
              <a:rPr lang="fr-FR" dirty="0"/>
              <a:t>1 joueur</a:t>
            </a:r>
          </a:p>
          <a:p>
            <a:pPr marL="285750" indent="-285750">
              <a:buFont typeface="Arial" pitchFamily="34" charset="0"/>
              <a:buChar char="•"/>
            </a:pPr>
            <a:r>
              <a:rPr lang="fr-FR" dirty="0"/>
              <a:t>20 minutes</a:t>
            </a:r>
          </a:p>
          <a:p>
            <a:pPr marL="285750" indent="-285750">
              <a:buFont typeface="Arial" pitchFamily="34" charset="0"/>
              <a:buChar char="•"/>
            </a:pPr>
            <a:r>
              <a:rPr lang="fr-FR" dirty="0"/>
              <a:t>43 L x 37 H cm</a:t>
            </a:r>
          </a:p>
          <a:p>
            <a:pPr marL="285750" indent="-285750">
              <a:buFont typeface="Arial" pitchFamily="34" charset="0"/>
              <a:buChar char="•"/>
            </a:pPr>
            <a:endParaRPr lang="fr-FR" dirty="0"/>
          </a:p>
          <a:p>
            <a:pPr marL="285750" indent="-285750">
              <a:buFont typeface="Arial" pitchFamily="34" charset="0"/>
              <a:buChar char="•"/>
            </a:pPr>
            <a:r>
              <a:rPr lang="fr-FR" dirty="0"/>
              <a:t>But: Reproduire l’image à partir des pièces en bois</a:t>
            </a:r>
          </a:p>
          <a:p>
            <a:pPr marL="285750" indent="-285750">
              <a:buFont typeface="Arial" pitchFamily="34" charset="0"/>
              <a:buChar char="•"/>
            </a:pPr>
            <a:endParaRPr lang="fr-FR" dirty="0"/>
          </a:p>
          <a:p>
            <a:pPr marL="285750" indent="-285750">
              <a:buFont typeface="Arial" pitchFamily="34" charset="0"/>
              <a:buChar char="•"/>
            </a:pPr>
            <a:r>
              <a:rPr lang="fr-FR" dirty="0"/>
              <a:t>Tarif location: 15€</a:t>
            </a:r>
          </a:p>
          <a:p>
            <a:endParaRPr lang="fr-FR" dirty="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0310" y="2852936"/>
            <a:ext cx="4816186" cy="3305574"/>
          </a:xfrm>
          <a:prstGeom prst="rect">
            <a:avLst/>
          </a:prstGeom>
        </p:spPr>
      </p:pic>
    </p:spTree>
    <p:extLst>
      <p:ext uri="{BB962C8B-B14F-4D97-AF65-F5344CB8AC3E}">
        <p14:creationId xmlns:p14="http://schemas.microsoft.com/office/powerpoint/2010/main" val="11319626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5176395" y="1916832"/>
            <a:ext cx="3312368" cy="707886"/>
          </a:xfrm>
          <a:prstGeom prst="rect">
            <a:avLst/>
          </a:prstGeom>
          <a:noFill/>
        </p:spPr>
        <p:txBody>
          <a:bodyPr wrap="square" rtlCol="0">
            <a:spAutoFit/>
          </a:bodyPr>
          <a:lstStyle/>
          <a:p>
            <a:pPr algn="ctr"/>
            <a:r>
              <a:rPr lang="fr-FR" sz="4000" b="1" dirty="0"/>
              <a:t>CASTLE LOGIX</a:t>
            </a:r>
          </a:p>
        </p:txBody>
      </p:sp>
      <p:sp>
        <p:nvSpPr>
          <p:cNvPr id="9" name="ZoneTexte 8"/>
          <p:cNvSpPr txBox="1"/>
          <p:nvPr/>
        </p:nvSpPr>
        <p:spPr>
          <a:xfrm>
            <a:off x="1043608" y="2420888"/>
            <a:ext cx="3096344" cy="3970318"/>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Encastrement</a:t>
            </a:r>
          </a:p>
          <a:p>
            <a:pPr marL="285750" indent="-285750">
              <a:buFont typeface="Arial" pitchFamily="34" charset="0"/>
              <a:buChar char="•"/>
            </a:pPr>
            <a:r>
              <a:rPr lang="fr-FR" dirty="0"/>
              <a:t>A partir de 3 ans</a:t>
            </a:r>
          </a:p>
          <a:p>
            <a:pPr marL="285750" indent="-285750">
              <a:buFont typeface="Arial" pitchFamily="34" charset="0"/>
              <a:buChar char="•"/>
            </a:pPr>
            <a:r>
              <a:rPr lang="fr-FR" dirty="0"/>
              <a:t>1 joueur</a:t>
            </a:r>
          </a:p>
          <a:p>
            <a:pPr marL="285750" indent="-285750">
              <a:buFont typeface="Arial" pitchFamily="34" charset="0"/>
              <a:buChar char="•"/>
            </a:pPr>
            <a:r>
              <a:rPr lang="fr-FR" dirty="0"/>
              <a:t>15 minutes</a:t>
            </a:r>
          </a:p>
          <a:p>
            <a:pPr marL="285750" indent="-285750">
              <a:buFont typeface="Arial" pitchFamily="34" charset="0"/>
              <a:buChar char="•"/>
            </a:pPr>
            <a:r>
              <a:rPr lang="fr-FR" dirty="0"/>
              <a:t>24 L x 34 H cm</a:t>
            </a:r>
          </a:p>
          <a:p>
            <a:pPr marL="285750" indent="-285750">
              <a:buFont typeface="Arial" pitchFamily="34" charset="0"/>
              <a:buChar char="•"/>
            </a:pPr>
            <a:endParaRPr lang="fr-FR" dirty="0"/>
          </a:p>
          <a:p>
            <a:pPr marL="285750" indent="-285750">
              <a:buFont typeface="Arial" pitchFamily="34" charset="0"/>
              <a:buChar char="•"/>
            </a:pPr>
            <a:r>
              <a:rPr lang="fr-FR" dirty="0"/>
              <a:t>But: Trouver la bonne position des pièces en bois pour réaliser le </a:t>
            </a:r>
            <a:r>
              <a:rPr lang="fr-FR" dirty="0" err="1"/>
              <a:t>chateau</a:t>
            </a:r>
            <a:r>
              <a:rPr lang="fr-FR" dirty="0"/>
              <a:t> demandé.</a:t>
            </a:r>
          </a:p>
          <a:p>
            <a:pPr marL="285750" indent="-285750">
              <a:buFont typeface="Arial" pitchFamily="34" charset="0"/>
              <a:buChar char="•"/>
            </a:pPr>
            <a:endParaRPr lang="fr-FR" dirty="0"/>
          </a:p>
          <a:p>
            <a:pPr marL="285750" indent="-285750">
              <a:buFont typeface="Arial" pitchFamily="34" charset="0"/>
              <a:buChar char="•"/>
            </a:pPr>
            <a:r>
              <a:rPr lang="fr-FR" dirty="0"/>
              <a:t>Tarif location: 15€</a:t>
            </a:r>
          </a:p>
          <a:p>
            <a:pPr marL="285750" indent="-285750">
              <a:buFont typeface="Arial" pitchFamily="34" charset="0"/>
              <a:buChar char="•"/>
            </a:pPr>
            <a:endParaRPr lang="fr-FR" dirty="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4422" y="2859587"/>
            <a:ext cx="3294042" cy="3521741"/>
          </a:xfrm>
          <a:prstGeom prst="rect">
            <a:avLst/>
          </a:prstGeom>
        </p:spPr>
      </p:pic>
    </p:spTree>
    <p:extLst>
      <p:ext uri="{BB962C8B-B14F-4D97-AF65-F5344CB8AC3E}">
        <p14:creationId xmlns:p14="http://schemas.microsoft.com/office/powerpoint/2010/main" val="42683898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4716016" y="1916832"/>
            <a:ext cx="4032447" cy="707886"/>
          </a:xfrm>
          <a:prstGeom prst="rect">
            <a:avLst/>
          </a:prstGeom>
          <a:noFill/>
        </p:spPr>
        <p:txBody>
          <a:bodyPr wrap="square" rtlCol="0">
            <a:spAutoFit/>
          </a:bodyPr>
          <a:lstStyle/>
          <a:p>
            <a:pPr algn="ctr"/>
            <a:r>
              <a:rPr lang="fr-FR" sz="4000" b="1" dirty="0"/>
              <a:t>CAMELOT JUNIOR</a:t>
            </a:r>
          </a:p>
        </p:txBody>
      </p:sp>
      <p:sp>
        <p:nvSpPr>
          <p:cNvPr id="9" name="ZoneTexte 8"/>
          <p:cNvSpPr txBox="1"/>
          <p:nvPr/>
        </p:nvSpPr>
        <p:spPr>
          <a:xfrm>
            <a:off x="1043608" y="2420888"/>
            <a:ext cx="3096344" cy="3970318"/>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Encastrement</a:t>
            </a:r>
          </a:p>
          <a:p>
            <a:pPr marL="285750" indent="-285750">
              <a:buFont typeface="Arial" pitchFamily="34" charset="0"/>
              <a:buChar char="•"/>
            </a:pPr>
            <a:r>
              <a:rPr lang="fr-FR" dirty="0"/>
              <a:t>A partir de 4 ans</a:t>
            </a:r>
          </a:p>
          <a:p>
            <a:pPr marL="285750" indent="-285750">
              <a:buFont typeface="Arial" pitchFamily="34" charset="0"/>
              <a:buChar char="•"/>
            </a:pPr>
            <a:r>
              <a:rPr lang="fr-FR" dirty="0"/>
              <a:t>1 joueur</a:t>
            </a:r>
          </a:p>
          <a:p>
            <a:pPr marL="285750" indent="-285750">
              <a:buFont typeface="Arial" pitchFamily="34" charset="0"/>
              <a:buChar char="•"/>
            </a:pPr>
            <a:r>
              <a:rPr lang="fr-FR" dirty="0"/>
              <a:t>15 minutes</a:t>
            </a:r>
          </a:p>
          <a:p>
            <a:pPr marL="285750" indent="-285750">
              <a:buFont typeface="Arial" pitchFamily="34" charset="0"/>
              <a:buChar char="•"/>
            </a:pPr>
            <a:r>
              <a:rPr lang="fr-FR" dirty="0"/>
              <a:t>24 L x 34 H cm</a:t>
            </a:r>
          </a:p>
          <a:p>
            <a:pPr marL="285750" indent="-285750">
              <a:buFont typeface="Arial" pitchFamily="34" charset="0"/>
              <a:buChar char="•"/>
            </a:pPr>
            <a:endParaRPr lang="fr-FR" dirty="0"/>
          </a:p>
          <a:p>
            <a:pPr marL="285750" indent="-285750">
              <a:buFont typeface="Arial" pitchFamily="34" charset="0"/>
              <a:buChar char="•"/>
            </a:pPr>
            <a:r>
              <a:rPr lang="fr-FR" dirty="0"/>
              <a:t>But: Construire un chemin à partir des pièces posées et proposées pour permettre au chevalier de rejoindre la princesse.</a:t>
            </a:r>
          </a:p>
          <a:p>
            <a:pPr marL="285750" indent="-285750">
              <a:buFont typeface="Arial" pitchFamily="34" charset="0"/>
              <a:buChar char="•"/>
            </a:pPr>
            <a:endParaRPr lang="fr-FR" dirty="0"/>
          </a:p>
          <a:p>
            <a:pPr marL="285750" indent="-285750">
              <a:buFont typeface="Arial" pitchFamily="34" charset="0"/>
              <a:buChar char="•"/>
            </a:pPr>
            <a:r>
              <a:rPr lang="fr-FR" dirty="0"/>
              <a:t>Tarif location: 15€</a:t>
            </a:r>
          </a:p>
        </p:txBody>
      </p:sp>
      <p:pic>
        <p:nvPicPr>
          <p:cNvPr id="1026" name="Picture 2" descr="G:\MES IMAGES\A garder\WILBOX\Camelot Jr X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7024" y="2736789"/>
            <a:ext cx="4301439" cy="3584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0739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3635896" y="1916832"/>
            <a:ext cx="5544616" cy="707886"/>
          </a:xfrm>
          <a:prstGeom prst="rect">
            <a:avLst/>
          </a:prstGeom>
          <a:noFill/>
        </p:spPr>
        <p:txBody>
          <a:bodyPr wrap="square" rtlCol="0">
            <a:spAutoFit/>
          </a:bodyPr>
          <a:lstStyle/>
          <a:p>
            <a:pPr algn="ctr"/>
            <a:r>
              <a:rPr lang="fr-FR" sz="4000" b="1" dirty="0"/>
              <a:t>Les trois petits cochons</a:t>
            </a:r>
          </a:p>
        </p:txBody>
      </p:sp>
      <p:sp>
        <p:nvSpPr>
          <p:cNvPr id="9" name="ZoneTexte 8"/>
          <p:cNvSpPr txBox="1"/>
          <p:nvPr/>
        </p:nvSpPr>
        <p:spPr>
          <a:xfrm>
            <a:off x="539552" y="2787893"/>
            <a:ext cx="3096344" cy="3139321"/>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Encastrement</a:t>
            </a:r>
          </a:p>
          <a:p>
            <a:pPr marL="285750" indent="-285750">
              <a:buFont typeface="Arial" pitchFamily="34" charset="0"/>
              <a:buChar char="•"/>
            </a:pPr>
            <a:r>
              <a:rPr lang="fr-FR" dirty="0"/>
              <a:t>A partir de 3 ans</a:t>
            </a:r>
          </a:p>
          <a:p>
            <a:pPr marL="285750" indent="-285750">
              <a:buFont typeface="Arial" pitchFamily="34" charset="0"/>
              <a:buChar char="•"/>
            </a:pPr>
            <a:r>
              <a:rPr lang="fr-FR" dirty="0"/>
              <a:t>1 joueur</a:t>
            </a:r>
          </a:p>
          <a:p>
            <a:pPr marL="285750" indent="-285750">
              <a:buFont typeface="Arial" pitchFamily="34" charset="0"/>
              <a:buChar char="•"/>
            </a:pPr>
            <a:r>
              <a:rPr lang="fr-FR" dirty="0"/>
              <a:t>15 minutes</a:t>
            </a:r>
          </a:p>
          <a:p>
            <a:pPr marL="285750" indent="-285750">
              <a:buFont typeface="Arial" pitchFamily="34" charset="0"/>
              <a:buChar char="•"/>
            </a:pPr>
            <a:r>
              <a:rPr lang="fr-FR" dirty="0"/>
              <a:t>30 cm x 30 cm</a:t>
            </a:r>
          </a:p>
          <a:p>
            <a:pPr marL="285750" indent="-285750">
              <a:buFont typeface="Arial" pitchFamily="34" charset="0"/>
              <a:buChar char="•"/>
            </a:pPr>
            <a:endParaRPr lang="fr-FR" dirty="0"/>
          </a:p>
          <a:p>
            <a:pPr marL="285750" indent="-285750">
              <a:buFont typeface="Arial" pitchFamily="34" charset="0"/>
              <a:buChar char="•"/>
            </a:pPr>
            <a:r>
              <a:rPr lang="fr-FR" dirty="0"/>
              <a:t>But: Placer les trois maisons selon le défi proposé.</a:t>
            </a:r>
          </a:p>
          <a:p>
            <a:pPr marL="285750" indent="-285750">
              <a:buFont typeface="Arial" pitchFamily="34" charset="0"/>
              <a:buChar char="•"/>
            </a:pPr>
            <a:endParaRPr lang="fr-FR" dirty="0"/>
          </a:p>
          <a:p>
            <a:pPr marL="285750" indent="-285750">
              <a:buFont typeface="Arial" pitchFamily="34" charset="0"/>
              <a:buChar char="•"/>
            </a:pPr>
            <a:r>
              <a:rPr lang="fr-FR" dirty="0"/>
              <a:t>Tarif location: 20€</a:t>
            </a:r>
          </a:p>
        </p:txBody>
      </p:sp>
      <p:pic>
        <p:nvPicPr>
          <p:cNvPr id="2" name="Picture 2" descr="D:\mes_documents\WILBOX\site\Images\Les 3 petits cochons géa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2924944"/>
            <a:ext cx="4881116" cy="3734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1200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3635896" y="1916832"/>
            <a:ext cx="5544616" cy="707886"/>
          </a:xfrm>
          <a:prstGeom prst="rect">
            <a:avLst/>
          </a:prstGeom>
          <a:noFill/>
        </p:spPr>
        <p:txBody>
          <a:bodyPr wrap="square" rtlCol="0">
            <a:spAutoFit/>
          </a:bodyPr>
          <a:lstStyle/>
          <a:p>
            <a:pPr algn="ctr"/>
            <a:r>
              <a:rPr lang="fr-FR" sz="4000" b="1" dirty="0"/>
              <a:t>Lièvres et renards</a:t>
            </a:r>
          </a:p>
        </p:txBody>
      </p:sp>
      <p:sp>
        <p:nvSpPr>
          <p:cNvPr id="9" name="ZoneTexte 8"/>
          <p:cNvSpPr txBox="1"/>
          <p:nvPr/>
        </p:nvSpPr>
        <p:spPr>
          <a:xfrm>
            <a:off x="539552" y="2276872"/>
            <a:ext cx="3096344" cy="4524315"/>
          </a:xfrm>
          <a:prstGeom prst="rect">
            <a:avLst/>
          </a:prstGeom>
          <a:noFill/>
        </p:spPr>
        <p:txBody>
          <a:bodyPr wrap="square" rtlCol="0">
            <a:spAutoFit/>
          </a:bodyPr>
          <a:lstStyle/>
          <a:p>
            <a:pPr marL="285750" indent="-285750">
              <a:buFont typeface="Arial" pitchFamily="34" charset="0"/>
              <a:buChar char="•"/>
            </a:pPr>
            <a:r>
              <a:rPr lang="fr-FR" dirty="0"/>
              <a:t>Grand format</a:t>
            </a:r>
          </a:p>
          <a:p>
            <a:pPr marL="285750" indent="-285750">
              <a:buFont typeface="Arial" pitchFamily="34" charset="0"/>
              <a:buChar char="•"/>
            </a:pPr>
            <a:r>
              <a:rPr lang="fr-FR" dirty="0"/>
              <a:t>Déplacement, déduction</a:t>
            </a:r>
          </a:p>
          <a:p>
            <a:pPr marL="285750" indent="-285750">
              <a:buFont typeface="Arial" pitchFamily="34" charset="0"/>
              <a:buChar char="•"/>
            </a:pPr>
            <a:r>
              <a:rPr lang="fr-FR" dirty="0"/>
              <a:t>A partir de 7 ans</a:t>
            </a:r>
          </a:p>
          <a:p>
            <a:pPr marL="285750" indent="-285750">
              <a:buFont typeface="Arial" pitchFamily="34" charset="0"/>
              <a:buChar char="•"/>
            </a:pPr>
            <a:r>
              <a:rPr lang="fr-FR" dirty="0"/>
              <a:t>1 joueur</a:t>
            </a:r>
          </a:p>
          <a:p>
            <a:pPr marL="285750" indent="-285750">
              <a:buFont typeface="Arial" pitchFamily="34" charset="0"/>
              <a:buChar char="•"/>
            </a:pPr>
            <a:r>
              <a:rPr lang="fr-FR" dirty="0"/>
              <a:t>15 minutes</a:t>
            </a:r>
          </a:p>
          <a:p>
            <a:pPr marL="285750" indent="-285750">
              <a:buFont typeface="Arial" pitchFamily="34" charset="0"/>
              <a:buChar char="•"/>
            </a:pPr>
            <a:r>
              <a:rPr lang="fr-FR" dirty="0"/>
              <a:t>30 cm x 30 cm</a:t>
            </a:r>
          </a:p>
          <a:p>
            <a:pPr marL="285750" indent="-285750">
              <a:buFont typeface="Arial" pitchFamily="34" charset="0"/>
              <a:buChar char="•"/>
            </a:pPr>
            <a:endParaRPr lang="fr-FR" dirty="0"/>
          </a:p>
          <a:p>
            <a:pPr marL="285750" indent="-285750">
              <a:buFont typeface="Arial" pitchFamily="34" charset="0"/>
              <a:buChar char="•"/>
            </a:pPr>
            <a:r>
              <a:rPr lang="fr-FR" dirty="0"/>
              <a:t>But: Déplacer les lièvres pour qu’ils rejoignent leur terrier. Pour cela, ils doivent sauter par-dessus quelque chose.</a:t>
            </a:r>
          </a:p>
          <a:p>
            <a:pPr marL="285750" indent="-285750">
              <a:buFont typeface="Arial" pitchFamily="34" charset="0"/>
              <a:buChar char="•"/>
            </a:pPr>
            <a:endParaRPr lang="fr-FR" dirty="0"/>
          </a:p>
          <a:p>
            <a:pPr marL="285750" indent="-285750">
              <a:buFont typeface="Arial" pitchFamily="34" charset="0"/>
              <a:buChar char="•"/>
            </a:pPr>
            <a:r>
              <a:rPr lang="fr-FR" dirty="0"/>
              <a:t>Tarif location: 10€</a:t>
            </a:r>
          </a:p>
          <a:p>
            <a:pPr marL="285750" indent="-285750">
              <a:buFont typeface="Arial" pitchFamily="34" charset="0"/>
              <a:buChar char="•"/>
            </a:pPr>
            <a:r>
              <a:rPr lang="fr-FR" dirty="0"/>
              <a:t>Tarif vente: 50€</a:t>
            </a:r>
          </a:p>
          <a:p>
            <a:pPr marL="285750" indent="-285750">
              <a:buFont typeface="Arial" pitchFamily="34" charset="0"/>
              <a:buChar char="•"/>
            </a:pPr>
            <a:endParaRPr lang="fr-FR" dirty="0"/>
          </a:p>
        </p:txBody>
      </p:sp>
      <p:pic>
        <p:nvPicPr>
          <p:cNvPr id="1027" name="Picture 3" descr="D:\mes_documents\WILBOX\site\Images\Lievres et renards xx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2808" y="2636912"/>
            <a:ext cx="3943648" cy="408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58129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3635896" y="1929026"/>
            <a:ext cx="5544616" cy="707886"/>
          </a:xfrm>
          <a:prstGeom prst="rect">
            <a:avLst/>
          </a:prstGeom>
          <a:noFill/>
        </p:spPr>
        <p:txBody>
          <a:bodyPr wrap="square" rtlCol="0">
            <a:spAutoFit/>
          </a:bodyPr>
          <a:lstStyle/>
          <a:p>
            <a:pPr algn="ctr"/>
            <a:r>
              <a:rPr lang="fr-FR" sz="4000" b="1" dirty="0" err="1"/>
              <a:t>Pengoloo</a:t>
            </a:r>
            <a:endParaRPr lang="fr-FR" sz="4000" b="1" dirty="0"/>
          </a:p>
        </p:txBody>
      </p:sp>
      <p:sp>
        <p:nvSpPr>
          <p:cNvPr id="9" name="ZoneTexte 8"/>
          <p:cNvSpPr txBox="1"/>
          <p:nvPr/>
        </p:nvSpPr>
        <p:spPr>
          <a:xfrm>
            <a:off x="539552" y="2787893"/>
            <a:ext cx="3096344" cy="3139321"/>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Mémoire</a:t>
            </a:r>
          </a:p>
          <a:p>
            <a:pPr marL="285750" indent="-285750">
              <a:buFont typeface="Arial" pitchFamily="34" charset="0"/>
              <a:buChar char="•"/>
            </a:pPr>
            <a:r>
              <a:rPr lang="fr-FR" dirty="0"/>
              <a:t>A partir de 4 ans</a:t>
            </a:r>
          </a:p>
          <a:p>
            <a:pPr marL="285750" indent="-285750">
              <a:buFont typeface="Arial" pitchFamily="34" charset="0"/>
              <a:buChar char="•"/>
            </a:pPr>
            <a:r>
              <a:rPr lang="fr-FR" dirty="0"/>
              <a:t>2 à 4  joueurs</a:t>
            </a:r>
          </a:p>
          <a:p>
            <a:pPr marL="285750" indent="-285750">
              <a:buFont typeface="Arial" pitchFamily="34" charset="0"/>
              <a:buChar char="•"/>
            </a:pPr>
            <a:r>
              <a:rPr lang="fr-FR" dirty="0"/>
              <a:t>15 minutes</a:t>
            </a:r>
          </a:p>
          <a:p>
            <a:pPr marL="285750" indent="-285750">
              <a:buFont typeface="Arial" pitchFamily="34" charset="0"/>
              <a:buChar char="•"/>
            </a:pPr>
            <a:r>
              <a:rPr lang="fr-FR" dirty="0"/>
              <a:t>52,5 cm x 14,5 cm</a:t>
            </a:r>
          </a:p>
          <a:p>
            <a:pPr marL="285750" indent="-285750">
              <a:buFont typeface="Arial" pitchFamily="34" charset="0"/>
              <a:buChar char="•"/>
            </a:pPr>
            <a:endParaRPr lang="fr-FR" dirty="0"/>
          </a:p>
          <a:p>
            <a:pPr marL="285750" indent="-285750">
              <a:buFont typeface="Arial" pitchFamily="34" charset="0"/>
              <a:buChar char="•"/>
            </a:pPr>
            <a:r>
              <a:rPr lang="fr-FR" dirty="0"/>
              <a:t>But: Récupérer six œufs cachés sous les pingouins</a:t>
            </a:r>
          </a:p>
          <a:p>
            <a:pPr marL="285750" indent="-285750">
              <a:buFont typeface="Arial" pitchFamily="34" charset="0"/>
              <a:buChar char="•"/>
            </a:pPr>
            <a:endParaRPr lang="fr-FR" dirty="0"/>
          </a:p>
          <a:p>
            <a:pPr marL="285750" indent="-285750">
              <a:buFont typeface="Arial" pitchFamily="34" charset="0"/>
              <a:buChar char="•"/>
            </a:pPr>
            <a:r>
              <a:rPr lang="fr-FR" dirty="0"/>
              <a:t>Tarif location: 15€</a:t>
            </a:r>
          </a:p>
        </p:txBody>
      </p:sp>
      <p:pic>
        <p:nvPicPr>
          <p:cNvPr id="1026" name="Picture 2" descr="D:\mes_documents\WILBOX\site\Images\A transferer\Pengoloo géa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9851" y="2612828"/>
            <a:ext cx="4646645" cy="3912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1712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3635896" y="1916832"/>
            <a:ext cx="5544616" cy="707886"/>
          </a:xfrm>
          <a:prstGeom prst="rect">
            <a:avLst/>
          </a:prstGeom>
          <a:noFill/>
        </p:spPr>
        <p:txBody>
          <a:bodyPr wrap="square" rtlCol="0">
            <a:spAutoFit/>
          </a:bodyPr>
          <a:lstStyle/>
          <a:p>
            <a:pPr algn="ctr"/>
            <a:r>
              <a:rPr lang="fr-FR" sz="4000" b="1" dirty="0" err="1"/>
              <a:t>Gobblet</a:t>
            </a:r>
            <a:r>
              <a:rPr lang="fr-FR" sz="4000" b="1" dirty="0"/>
              <a:t> </a:t>
            </a:r>
            <a:r>
              <a:rPr lang="fr-FR" sz="4000" b="1" dirty="0" err="1"/>
              <a:t>Gobbers</a:t>
            </a:r>
            <a:endParaRPr lang="fr-FR" sz="4000" b="1" dirty="0"/>
          </a:p>
        </p:txBody>
      </p:sp>
      <p:sp>
        <p:nvSpPr>
          <p:cNvPr id="9" name="ZoneTexte 8"/>
          <p:cNvSpPr txBox="1"/>
          <p:nvPr/>
        </p:nvSpPr>
        <p:spPr>
          <a:xfrm>
            <a:off x="539552" y="2787893"/>
            <a:ext cx="3096344" cy="3970318"/>
          </a:xfrm>
          <a:prstGeom prst="rect">
            <a:avLst/>
          </a:prstGeom>
          <a:noFill/>
        </p:spPr>
        <p:txBody>
          <a:bodyPr wrap="square" rtlCol="0">
            <a:spAutoFit/>
          </a:bodyPr>
          <a:lstStyle/>
          <a:p>
            <a:pPr marL="285750" indent="-285750">
              <a:buFont typeface="Arial" pitchFamily="34" charset="0"/>
              <a:buChar char="•"/>
            </a:pPr>
            <a:r>
              <a:rPr lang="fr-FR" dirty="0"/>
              <a:t>En bois et grand format</a:t>
            </a:r>
          </a:p>
          <a:p>
            <a:pPr marL="285750" indent="-285750">
              <a:buFont typeface="Arial" pitchFamily="34" charset="0"/>
              <a:buChar char="•"/>
            </a:pPr>
            <a:r>
              <a:rPr lang="fr-FR" dirty="0"/>
              <a:t>Stratégie</a:t>
            </a:r>
          </a:p>
          <a:p>
            <a:pPr marL="285750" indent="-285750">
              <a:buFont typeface="Arial" pitchFamily="34" charset="0"/>
              <a:buChar char="•"/>
            </a:pPr>
            <a:r>
              <a:rPr lang="fr-FR" dirty="0"/>
              <a:t>A partir de 7 ans</a:t>
            </a:r>
          </a:p>
          <a:p>
            <a:pPr marL="285750" indent="-285750">
              <a:buFont typeface="Arial" pitchFamily="34" charset="0"/>
              <a:buChar char="•"/>
            </a:pPr>
            <a:r>
              <a:rPr lang="fr-FR" dirty="0"/>
              <a:t>2  joueurs</a:t>
            </a:r>
          </a:p>
          <a:p>
            <a:pPr marL="285750" indent="-285750">
              <a:buFont typeface="Arial" pitchFamily="34" charset="0"/>
              <a:buChar char="•"/>
            </a:pPr>
            <a:r>
              <a:rPr lang="fr-FR" dirty="0"/>
              <a:t>10 minutes</a:t>
            </a:r>
          </a:p>
          <a:p>
            <a:pPr marL="285750" indent="-285750">
              <a:buFont typeface="Arial" pitchFamily="34" charset="0"/>
              <a:buChar char="•"/>
            </a:pPr>
            <a:r>
              <a:rPr lang="fr-FR" dirty="0"/>
              <a:t>45,5 cm x 18 cm</a:t>
            </a:r>
          </a:p>
          <a:p>
            <a:pPr marL="285750" indent="-285750">
              <a:buFont typeface="Arial" pitchFamily="34" charset="0"/>
              <a:buChar char="•"/>
            </a:pPr>
            <a:endParaRPr lang="fr-FR" dirty="0"/>
          </a:p>
          <a:p>
            <a:pPr marL="285750" indent="-285750">
              <a:buFont typeface="Arial" pitchFamily="34" charset="0"/>
              <a:buChar char="•"/>
            </a:pPr>
            <a:r>
              <a:rPr lang="fr-FR" dirty="0"/>
              <a:t>But: Aligner trois pièces de sa couleur. Une pièce peut gober une autre si celle-ci est plus petite.</a:t>
            </a:r>
          </a:p>
          <a:p>
            <a:pPr marL="285750" indent="-285750">
              <a:buFont typeface="Arial" pitchFamily="34" charset="0"/>
              <a:buChar char="•"/>
            </a:pPr>
            <a:endParaRPr lang="fr-FR" dirty="0"/>
          </a:p>
          <a:p>
            <a:pPr marL="285750" indent="-285750">
              <a:buFont typeface="Arial" pitchFamily="34" charset="0"/>
              <a:buChar char="•"/>
            </a:pPr>
            <a:r>
              <a:rPr lang="fr-FR" dirty="0"/>
              <a:t>Tarif location: 15€</a:t>
            </a:r>
          </a:p>
          <a:p>
            <a:endParaRPr lang="fr-FR" dirty="0"/>
          </a:p>
        </p:txBody>
      </p:sp>
      <p:pic>
        <p:nvPicPr>
          <p:cNvPr id="2050" name="Picture 2" descr="D:\mes_documents\WILBOX\site\Images\A transferer\Gobblet Gobblers géa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636913"/>
            <a:ext cx="4032447" cy="4032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71287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3635896" y="1916832"/>
            <a:ext cx="5544616" cy="707886"/>
          </a:xfrm>
          <a:prstGeom prst="rect">
            <a:avLst/>
          </a:prstGeom>
          <a:noFill/>
        </p:spPr>
        <p:txBody>
          <a:bodyPr wrap="square" rtlCol="0">
            <a:spAutoFit/>
          </a:bodyPr>
          <a:lstStyle/>
          <a:p>
            <a:pPr algn="ctr"/>
            <a:r>
              <a:rPr lang="fr-FR" sz="4000" b="1" dirty="0"/>
              <a:t>Docteur Eureka</a:t>
            </a:r>
          </a:p>
        </p:txBody>
      </p:sp>
      <p:sp>
        <p:nvSpPr>
          <p:cNvPr id="9" name="ZoneTexte 8"/>
          <p:cNvSpPr txBox="1"/>
          <p:nvPr/>
        </p:nvSpPr>
        <p:spPr>
          <a:xfrm>
            <a:off x="539552" y="2787893"/>
            <a:ext cx="3096344" cy="3416320"/>
          </a:xfrm>
          <a:prstGeom prst="rect">
            <a:avLst/>
          </a:prstGeom>
          <a:noFill/>
        </p:spPr>
        <p:txBody>
          <a:bodyPr wrap="square" rtlCol="0">
            <a:spAutoFit/>
          </a:bodyPr>
          <a:lstStyle/>
          <a:p>
            <a:pPr marL="285750" indent="-285750">
              <a:buFont typeface="Arial" pitchFamily="34" charset="0"/>
              <a:buChar char="•"/>
            </a:pPr>
            <a:r>
              <a:rPr lang="fr-FR" dirty="0"/>
              <a:t>Grand format</a:t>
            </a:r>
          </a:p>
          <a:p>
            <a:pPr marL="285750" indent="-285750">
              <a:buFont typeface="Arial" pitchFamily="34" charset="0"/>
              <a:buChar char="•"/>
            </a:pPr>
            <a:r>
              <a:rPr lang="fr-FR" dirty="0"/>
              <a:t>Adresse</a:t>
            </a:r>
          </a:p>
          <a:p>
            <a:pPr marL="285750" indent="-285750">
              <a:buFont typeface="Arial" pitchFamily="34" charset="0"/>
              <a:buChar char="•"/>
            </a:pPr>
            <a:r>
              <a:rPr lang="fr-FR" dirty="0"/>
              <a:t>A partir de 6 ans</a:t>
            </a:r>
          </a:p>
          <a:p>
            <a:pPr marL="285750" indent="-285750">
              <a:buFont typeface="Arial" pitchFamily="34" charset="0"/>
              <a:buChar char="•"/>
            </a:pPr>
            <a:r>
              <a:rPr lang="fr-FR" dirty="0"/>
              <a:t>2  à 4  joueurs</a:t>
            </a:r>
          </a:p>
          <a:p>
            <a:pPr marL="285750" indent="-285750">
              <a:buFont typeface="Arial" pitchFamily="34" charset="0"/>
              <a:buChar char="•"/>
            </a:pPr>
            <a:r>
              <a:rPr lang="fr-FR" dirty="0"/>
              <a:t>15 minutes</a:t>
            </a:r>
          </a:p>
          <a:p>
            <a:pPr marL="285750" indent="-285750">
              <a:buFont typeface="Arial" pitchFamily="34" charset="0"/>
              <a:buChar char="•"/>
            </a:pPr>
            <a:endParaRPr lang="fr-FR" dirty="0"/>
          </a:p>
          <a:p>
            <a:pPr marL="285750" indent="-285750">
              <a:buFont typeface="Arial" pitchFamily="34" charset="0"/>
              <a:buChar char="•"/>
            </a:pPr>
            <a:r>
              <a:rPr lang="fr-FR" dirty="0"/>
              <a:t>But: Placer les boules dans les tubes à essais en fonction de l’image.</a:t>
            </a:r>
          </a:p>
          <a:p>
            <a:pPr marL="285750" indent="-285750">
              <a:buFont typeface="Arial" pitchFamily="34" charset="0"/>
              <a:buChar char="•"/>
            </a:pPr>
            <a:endParaRPr lang="fr-FR" dirty="0"/>
          </a:p>
          <a:p>
            <a:pPr marL="285750" indent="-285750">
              <a:buFont typeface="Arial" pitchFamily="34" charset="0"/>
              <a:buChar char="•"/>
            </a:pPr>
            <a:r>
              <a:rPr lang="fr-FR" dirty="0"/>
              <a:t>Tarif location: 15€</a:t>
            </a:r>
          </a:p>
          <a:p>
            <a:pPr marL="285750" indent="-285750">
              <a:buFont typeface="Arial" pitchFamily="34" charset="0"/>
              <a:buChar char="•"/>
            </a:pPr>
            <a:endParaRPr lang="fr-FR" dirty="0"/>
          </a:p>
        </p:txBody>
      </p:sp>
      <p:pic>
        <p:nvPicPr>
          <p:cNvPr id="3074" name="Picture 2" descr="D:\mes_documents\WILBOX\site\Images\A transferer\Docteur Eureka géa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9453" y="2548972"/>
            <a:ext cx="4069011" cy="3616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50167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581371"/>
          </a:xfrm>
          <a:prstGeom prst="rect">
            <a:avLst/>
          </a:prstGeom>
        </p:spPr>
      </p:pic>
      <p:sp>
        <p:nvSpPr>
          <p:cNvPr id="8" name="ZoneTexte 7"/>
          <p:cNvSpPr txBox="1"/>
          <p:nvPr/>
        </p:nvSpPr>
        <p:spPr>
          <a:xfrm>
            <a:off x="3635896" y="1916832"/>
            <a:ext cx="5544616" cy="707886"/>
          </a:xfrm>
          <a:prstGeom prst="rect">
            <a:avLst/>
          </a:prstGeom>
          <a:noFill/>
        </p:spPr>
        <p:txBody>
          <a:bodyPr wrap="square" rtlCol="0">
            <a:spAutoFit/>
          </a:bodyPr>
          <a:lstStyle/>
          <a:p>
            <a:pPr algn="ctr"/>
            <a:r>
              <a:rPr lang="fr-FR" sz="4000" b="1" dirty="0" err="1"/>
              <a:t>Jurassic</a:t>
            </a:r>
            <a:r>
              <a:rPr lang="fr-FR" sz="4000" b="1" dirty="0"/>
              <a:t> Snack XL</a:t>
            </a:r>
          </a:p>
        </p:txBody>
      </p:sp>
      <p:sp>
        <p:nvSpPr>
          <p:cNvPr id="9" name="ZoneTexte 8"/>
          <p:cNvSpPr txBox="1"/>
          <p:nvPr/>
        </p:nvSpPr>
        <p:spPr>
          <a:xfrm>
            <a:off x="539552" y="2023095"/>
            <a:ext cx="3384376" cy="4801314"/>
          </a:xfrm>
          <a:prstGeom prst="rect">
            <a:avLst/>
          </a:prstGeom>
          <a:noFill/>
        </p:spPr>
        <p:txBody>
          <a:bodyPr wrap="square" rtlCol="0">
            <a:spAutoFit/>
          </a:bodyPr>
          <a:lstStyle/>
          <a:p>
            <a:pPr marL="285750" indent="-285750">
              <a:buFont typeface="Arial" pitchFamily="34" charset="0"/>
              <a:buChar char="•"/>
            </a:pPr>
            <a:r>
              <a:rPr lang="fr-FR" dirty="0"/>
              <a:t>Grand format</a:t>
            </a:r>
          </a:p>
          <a:p>
            <a:pPr marL="285750" indent="-285750">
              <a:buFont typeface="Arial" pitchFamily="34" charset="0"/>
              <a:buChar char="•"/>
            </a:pPr>
            <a:r>
              <a:rPr lang="fr-FR" dirty="0"/>
              <a:t>Réflexion</a:t>
            </a:r>
          </a:p>
          <a:p>
            <a:pPr marL="285750" indent="-285750">
              <a:buFont typeface="Arial" pitchFamily="34" charset="0"/>
              <a:buChar char="•"/>
            </a:pPr>
            <a:r>
              <a:rPr lang="fr-FR" dirty="0"/>
              <a:t>A partir de 7 ans</a:t>
            </a:r>
          </a:p>
          <a:p>
            <a:pPr marL="285750" indent="-285750">
              <a:buFont typeface="Arial" pitchFamily="34" charset="0"/>
              <a:buChar char="•"/>
            </a:pPr>
            <a:r>
              <a:rPr lang="fr-FR" dirty="0"/>
              <a:t>2  joueurs</a:t>
            </a:r>
          </a:p>
          <a:p>
            <a:pPr marL="285750" indent="-285750">
              <a:buFont typeface="Arial" pitchFamily="34" charset="0"/>
              <a:buChar char="•"/>
            </a:pPr>
            <a:r>
              <a:rPr lang="fr-FR" dirty="0"/>
              <a:t>15 minutes</a:t>
            </a:r>
          </a:p>
          <a:p>
            <a:pPr marL="285750" indent="-285750">
              <a:buFont typeface="Arial" pitchFamily="34" charset="0"/>
              <a:buChar char="•"/>
            </a:pPr>
            <a:endParaRPr lang="fr-FR" dirty="0"/>
          </a:p>
          <a:p>
            <a:pPr marL="285750" indent="-285750">
              <a:buFont typeface="Arial" pitchFamily="34" charset="0"/>
              <a:buChar char="•"/>
            </a:pPr>
            <a:r>
              <a:rPr lang="fr-FR" dirty="0"/>
              <a:t>But: votre équipe de </a:t>
            </a:r>
            <a:r>
              <a:rPr lang="fr-FR" dirty="0" err="1"/>
              <a:t>Diplos</a:t>
            </a:r>
            <a:r>
              <a:rPr lang="fr-FR" dirty="0"/>
              <a:t> devra réussir à manger plus de feuilles que l’équipe adverse… à moins que vous ne choisissiez de faire appel aux féroces </a:t>
            </a:r>
            <a:r>
              <a:rPr lang="fr-FR" dirty="0" err="1"/>
              <a:t>T.Rex</a:t>
            </a:r>
            <a:r>
              <a:rPr lang="fr-FR" dirty="0"/>
              <a:t> pour éliminer tous les </a:t>
            </a:r>
            <a:r>
              <a:rPr lang="fr-FR" dirty="0" err="1"/>
              <a:t>Dinos</a:t>
            </a:r>
            <a:r>
              <a:rPr lang="fr-FR" dirty="0"/>
              <a:t> adverses de la prairie !</a:t>
            </a:r>
          </a:p>
          <a:p>
            <a:pPr marL="285750" indent="-285750">
              <a:buFont typeface="Arial" pitchFamily="34" charset="0"/>
              <a:buChar char="•"/>
            </a:pPr>
            <a:endParaRPr lang="fr-FR" dirty="0"/>
          </a:p>
          <a:p>
            <a:pPr marL="285750" indent="-285750">
              <a:buFont typeface="Arial" pitchFamily="34" charset="0"/>
              <a:buChar char="•"/>
            </a:pPr>
            <a:r>
              <a:rPr lang="fr-FR" dirty="0"/>
              <a:t>Tarif location: 10€</a:t>
            </a:r>
          </a:p>
          <a:p>
            <a:endParaRPr lang="fr-FR" dirty="0"/>
          </a:p>
        </p:txBody>
      </p:sp>
      <p:pic>
        <p:nvPicPr>
          <p:cNvPr id="1026" name="Picture 2" descr="D:\mes_documents\WILBOX\site\Images\Captu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2383" y="2852936"/>
            <a:ext cx="5026453" cy="3252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48629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13588</TotalTime>
  <Words>5358</Words>
  <Application>Microsoft Office PowerPoint</Application>
  <PresentationFormat>Affichage à l'écran (4:3)</PresentationFormat>
  <Paragraphs>1307</Paragraphs>
  <Slides>117</Slides>
  <Notes>2</Notes>
  <HiddenSlides>2</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117</vt:i4>
      </vt:variant>
    </vt:vector>
  </HeadingPairs>
  <TitlesOfParts>
    <vt:vector size="120" baseType="lpstr">
      <vt:lpstr>Arial</vt:lpstr>
      <vt:lpstr>Calibri</vt:lpstr>
      <vt:lpstr>Thème Office</vt:lpstr>
      <vt:lpstr> JEUX EN BOIS / JEUX SURDIMENSIONNES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Contact</vt:lpstr>
    </vt:vector>
  </TitlesOfParts>
  <Company>Geekitude,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JEUX GRAND FORMAT</dc:title>
  <dc:creator>Wilbox</dc:creator>
  <cp:lastModifiedBy>Wilfrid BOURDIN</cp:lastModifiedBy>
  <cp:revision>147</cp:revision>
  <dcterms:created xsi:type="dcterms:W3CDTF">2015-03-13T11:51:18Z</dcterms:created>
  <dcterms:modified xsi:type="dcterms:W3CDTF">2025-02-19T10:56:15Z</dcterms:modified>
</cp:coreProperties>
</file>